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90" r:id="rId3"/>
    <p:sldId id="434" r:id="rId4"/>
    <p:sldId id="322" r:id="rId5"/>
    <p:sldId id="316" r:id="rId6"/>
    <p:sldId id="392" r:id="rId7"/>
    <p:sldId id="333" r:id="rId8"/>
    <p:sldId id="438" r:id="rId9"/>
    <p:sldId id="441" r:id="rId10"/>
    <p:sldId id="442" r:id="rId11"/>
    <p:sldId id="301" r:id="rId12"/>
    <p:sldId id="403" r:id="rId13"/>
    <p:sldId id="388" r:id="rId14"/>
    <p:sldId id="431" r:id="rId15"/>
    <p:sldId id="376" r:id="rId16"/>
    <p:sldId id="378" r:id="rId17"/>
    <p:sldId id="379" r:id="rId18"/>
    <p:sldId id="381" r:id="rId19"/>
    <p:sldId id="389" r:id="rId20"/>
    <p:sldId id="424" r:id="rId21"/>
    <p:sldId id="383" r:id="rId22"/>
    <p:sldId id="384" r:id="rId23"/>
    <p:sldId id="404" r:id="rId24"/>
    <p:sldId id="405" r:id="rId25"/>
    <p:sldId id="432" r:id="rId26"/>
    <p:sldId id="396" r:id="rId27"/>
    <p:sldId id="387" r:id="rId28"/>
    <p:sldId id="267" r:id="rId29"/>
    <p:sldId id="367" r:id="rId30"/>
    <p:sldId id="394" r:id="rId31"/>
    <p:sldId id="395" r:id="rId32"/>
    <p:sldId id="436" r:id="rId33"/>
    <p:sldId id="444" r:id="rId34"/>
    <p:sldId id="445" r:id="rId35"/>
    <p:sldId id="446" r:id="rId36"/>
    <p:sldId id="447" r:id="rId37"/>
    <p:sldId id="448" r:id="rId38"/>
    <p:sldId id="449" r:id="rId39"/>
    <p:sldId id="353" r:id="rId40"/>
    <p:sldId id="433" r:id="rId41"/>
    <p:sldId id="426" r:id="rId42"/>
    <p:sldId id="427" r:id="rId43"/>
    <p:sldId id="428" r:id="rId44"/>
    <p:sldId id="408" r:id="rId45"/>
    <p:sldId id="439" r:id="rId46"/>
    <p:sldId id="34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wart, C Joy" initials="SCJ" lastIdx="13" clrIdx="0">
    <p:extLst>
      <p:ext uri="{19B8F6BF-5375-455C-9EA6-DF929625EA0E}">
        <p15:presenceInfo xmlns:p15="http://schemas.microsoft.com/office/powerpoint/2012/main" userId="S-1-5-21-344340502-4252695000-2390403120-1203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3990"/>
    <a:srgbClr val="F8A94A"/>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autoAdjust="0"/>
    <p:restoredTop sz="93041" autoAdjust="0"/>
  </p:normalViewPr>
  <p:slideViewPr>
    <p:cSldViewPr snapToGrid="0">
      <p:cViewPr varScale="1">
        <p:scale>
          <a:sx n="59" d="100"/>
          <a:sy n="59" d="100"/>
        </p:scale>
        <p:origin x="60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Duncan" userId="4d474cca1c2d4f3d" providerId="LiveId" clId="{3C44E665-9AE6-FE41-BB88-9346CE980393}"/>
    <pc:docChg chg="custSel addSld delSld modSld">
      <pc:chgData name="Dean Duncan" userId="4d474cca1c2d4f3d" providerId="LiveId" clId="{3C44E665-9AE6-FE41-BB88-9346CE980393}" dt="2018-08-23T00:51:41.244" v="923" actId="20577"/>
      <pc:docMkLst>
        <pc:docMk/>
      </pc:docMkLst>
      <pc:sldChg chg="modSp">
        <pc:chgData name="Dean Duncan" userId="4d474cca1c2d4f3d" providerId="LiveId" clId="{3C44E665-9AE6-FE41-BB88-9346CE980393}" dt="2018-08-22T23:09:53.920" v="91" actId="20577"/>
        <pc:sldMkLst>
          <pc:docMk/>
          <pc:sldMk cId="105089035" sldId="256"/>
        </pc:sldMkLst>
        <pc:spChg chg="mod">
          <ac:chgData name="Dean Duncan" userId="4d474cca1c2d4f3d" providerId="LiveId" clId="{3C44E665-9AE6-FE41-BB88-9346CE980393}" dt="2018-08-22T23:09:20.400" v="44" actId="20577"/>
          <ac:spMkLst>
            <pc:docMk/>
            <pc:sldMk cId="105089035" sldId="256"/>
            <ac:spMk id="2" creationId="{00000000-0000-0000-0000-000000000000}"/>
          </ac:spMkLst>
        </pc:spChg>
        <pc:spChg chg="mod">
          <ac:chgData name="Dean Duncan" userId="4d474cca1c2d4f3d" providerId="LiveId" clId="{3C44E665-9AE6-FE41-BB88-9346CE980393}" dt="2018-08-22T23:09:53.920" v="91" actId="20577"/>
          <ac:spMkLst>
            <pc:docMk/>
            <pc:sldMk cId="105089035" sldId="256"/>
            <ac:spMk id="3" creationId="{00000000-0000-0000-0000-000000000000}"/>
          </ac:spMkLst>
        </pc:spChg>
      </pc:sldChg>
      <pc:sldChg chg="del">
        <pc:chgData name="Dean Duncan" userId="4d474cca1c2d4f3d" providerId="LiveId" clId="{3C44E665-9AE6-FE41-BB88-9346CE980393}" dt="2018-08-23T00:48:18.932" v="845" actId="2696"/>
        <pc:sldMkLst>
          <pc:docMk/>
          <pc:sldMk cId="2861379208" sldId="377"/>
        </pc:sldMkLst>
      </pc:sldChg>
      <pc:sldChg chg="modSp">
        <pc:chgData name="Dean Duncan" userId="4d474cca1c2d4f3d" providerId="LiveId" clId="{3C44E665-9AE6-FE41-BB88-9346CE980393}" dt="2018-08-23T00:47:28.388" v="843" actId="313"/>
        <pc:sldMkLst>
          <pc:docMk/>
          <pc:sldMk cId="682012178" sldId="408"/>
        </pc:sldMkLst>
        <pc:spChg chg="mod">
          <ac:chgData name="Dean Duncan" userId="4d474cca1c2d4f3d" providerId="LiveId" clId="{3C44E665-9AE6-FE41-BB88-9346CE980393}" dt="2018-08-23T00:47:28.388" v="843" actId="313"/>
          <ac:spMkLst>
            <pc:docMk/>
            <pc:sldMk cId="682012178" sldId="408"/>
            <ac:spMk id="3" creationId="{00000000-0000-0000-0000-000000000000}"/>
          </ac:spMkLst>
        </pc:spChg>
      </pc:sldChg>
      <pc:sldChg chg="modSp">
        <pc:chgData name="Dean Duncan" userId="4d474cca1c2d4f3d" providerId="LiveId" clId="{3C44E665-9AE6-FE41-BB88-9346CE980393}" dt="2018-08-23T00:51:41.244" v="923" actId="20577"/>
        <pc:sldMkLst>
          <pc:docMk/>
          <pc:sldMk cId="1976950407" sldId="433"/>
        </pc:sldMkLst>
        <pc:spChg chg="mod">
          <ac:chgData name="Dean Duncan" userId="4d474cca1c2d4f3d" providerId="LiveId" clId="{3C44E665-9AE6-FE41-BB88-9346CE980393}" dt="2018-08-23T00:51:41.244" v="923" actId="20577"/>
          <ac:spMkLst>
            <pc:docMk/>
            <pc:sldMk cId="1976950407" sldId="433"/>
            <ac:spMk id="3" creationId="{00000000-0000-0000-0000-000000000000}"/>
          </ac:spMkLst>
        </pc:spChg>
      </pc:sldChg>
      <pc:sldChg chg="del">
        <pc:chgData name="Dean Duncan" userId="4d474cca1c2d4f3d" providerId="LiveId" clId="{3C44E665-9AE6-FE41-BB88-9346CE980393}" dt="2018-08-23T00:48:07.008" v="844" actId="2696"/>
        <pc:sldMkLst>
          <pc:docMk/>
          <pc:sldMk cId="2952330167" sldId="435"/>
        </pc:sldMkLst>
      </pc:sldChg>
      <pc:sldChg chg="modSp">
        <pc:chgData name="Dean Duncan" userId="4d474cca1c2d4f3d" providerId="LiveId" clId="{3C44E665-9AE6-FE41-BB88-9346CE980393}" dt="2018-08-22T23:29:08.778" v="463" actId="20577"/>
        <pc:sldMkLst>
          <pc:docMk/>
          <pc:sldMk cId="2455539763" sldId="436"/>
        </pc:sldMkLst>
        <pc:spChg chg="mod">
          <ac:chgData name="Dean Duncan" userId="4d474cca1c2d4f3d" providerId="LiveId" clId="{3C44E665-9AE6-FE41-BB88-9346CE980393}" dt="2018-08-22T23:29:08.778" v="463" actId="20577"/>
          <ac:spMkLst>
            <pc:docMk/>
            <pc:sldMk cId="2455539763" sldId="436"/>
            <ac:spMk id="3" creationId="{C0351C0E-78F8-C045-BE4A-52D1AAE06870}"/>
          </ac:spMkLst>
        </pc:spChg>
      </pc:sldChg>
      <pc:sldChg chg="del">
        <pc:chgData name="Dean Duncan" userId="4d474cca1c2d4f3d" providerId="LiveId" clId="{3C44E665-9AE6-FE41-BB88-9346CE980393}" dt="2018-08-22T23:44:07.497" v="807" actId="2696"/>
        <pc:sldMkLst>
          <pc:docMk/>
          <pc:sldMk cId="1750385739" sldId="437"/>
        </pc:sldMkLst>
      </pc:sldChg>
      <pc:sldChg chg="del">
        <pc:chgData name="Dean Duncan" userId="4d474cca1c2d4f3d" providerId="LiveId" clId="{3C44E665-9AE6-FE41-BB88-9346CE980393}" dt="2018-08-22T23:44:15.621" v="808" actId="2696"/>
        <pc:sldMkLst>
          <pc:docMk/>
          <pc:sldMk cId="3074123893" sldId="440"/>
        </pc:sldMkLst>
      </pc:sldChg>
      <pc:sldChg chg="addSp modSp add del">
        <pc:chgData name="Dean Duncan" userId="4d474cca1c2d4f3d" providerId="LiveId" clId="{3C44E665-9AE6-FE41-BB88-9346CE980393}" dt="2018-08-22T23:34:36.468" v="518" actId="2696"/>
        <pc:sldMkLst>
          <pc:docMk/>
          <pc:sldMk cId="1501381129" sldId="443"/>
        </pc:sldMkLst>
        <pc:spChg chg="mod">
          <ac:chgData name="Dean Duncan" userId="4d474cca1c2d4f3d" providerId="LiveId" clId="{3C44E665-9AE6-FE41-BB88-9346CE980393}" dt="2018-08-22T23:32:28.402" v="468"/>
          <ac:spMkLst>
            <pc:docMk/>
            <pc:sldMk cId="1501381129" sldId="443"/>
            <ac:spMk id="3" creationId="{C0351C0E-78F8-C045-BE4A-52D1AAE06870}"/>
          </ac:spMkLst>
        </pc:spChg>
        <pc:graphicFrameChg chg="add modGraphic">
          <ac:chgData name="Dean Duncan" userId="4d474cca1c2d4f3d" providerId="LiveId" clId="{3C44E665-9AE6-FE41-BB88-9346CE980393}" dt="2018-08-22T23:30:49.191" v="467" actId="20577"/>
          <ac:graphicFrameMkLst>
            <pc:docMk/>
            <pc:sldMk cId="1501381129" sldId="443"/>
            <ac:graphicFrameMk id="6" creationId="{D412C2AF-0FBE-DC46-9C6A-2AA234EDEEB6}"/>
          </ac:graphicFrameMkLst>
        </pc:graphicFrameChg>
      </pc:sldChg>
      <pc:sldChg chg="modSp add">
        <pc:chgData name="Dean Duncan" userId="4d474cca1c2d4f3d" providerId="LiveId" clId="{3C44E665-9AE6-FE41-BB88-9346CE980393}" dt="2018-08-22T23:45:16.271" v="817" actId="20577"/>
        <pc:sldMkLst>
          <pc:docMk/>
          <pc:sldMk cId="360264466" sldId="444"/>
        </pc:sldMkLst>
        <pc:spChg chg="mod">
          <ac:chgData name="Dean Duncan" userId="4d474cca1c2d4f3d" providerId="LiveId" clId="{3C44E665-9AE6-FE41-BB88-9346CE980393}" dt="2018-08-22T23:33:14.616" v="471"/>
          <ac:spMkLst>
            <pc:docMk/>
            <pc:sldMk cId="360264466" sldId="444"/>
            <ac:spMk id="2" creationId="{70521BE5-AF9F-8844-82E4-8FEC3CAF8816}"/>
          </ac:spMkLst>
        </pc:spChg>
        <pc:spChg chg="mod">
          <ac:chgData name="Dean Duncan" userId="4d474cca1c2d4f3d" providerId="LiveId" clId="{3C44E665-9AE6-FE41-BB88-9346CE980393}" dt="2018-08-22T23:45:16.271" v="817" actId="20577"/>
          <ac:spMkLst>
            <pc:docMk/>
            <pc:sldMk cId="360264466" sldId="444"/>
            <ac:spMk id="3" creationId="{1F4AE972-EF0B-564D-8331-2D3AAE10031B}"/>
          </ac:spMkLst>
        </pc:spChg>
      </pc:sldChg>
      <pc:sldChg chg="modSp add">
        <pc:chgData name="Dean Duncan" userId="4d474cca1c2d4f3d" providerId="LiveId" clId="{3C44E665-9AE6-FE41-BB88-9346CE980393}" dt="2018-08-22T23:44:38.603" v="810" actId="20577"/>
        <pc:sldMkLst>
          <pc:docMk/>
          <pc:sldMk cId="3797898186" sldId="445"/>
        </pc:sldMkLst>
        <pc:spChg chg="mod">
          <ac:chgData name="Dean Duncan" userId="4d474cca1c2d4f3d" providerId="LiveId" clId="{3C44E665-9AE6-FE41-BB88-9346CE980393}" dt="2018-08-22T23:44:38.603" v="810" actId="20577"/>
          <ac:spMkLst>
            <pc:docMk/>
            <pc:sldMk cId="3797898186" sldId="445"/>
            <ac:spMk id="3" creationId="{1F4AE972-EF0B-564D-8331-2D3AAE10031B}"/>
          </ac:spMkLst>
        </pc:spChg>
      </pc:sldChg>
      <pc:sldChg chg="modSp add">
        <pc:chgData name="Dean Duncan" userId="4d474cca1c2d4f3d" providerId="LiveId" clId="{3C44E665-9AE6-FE41-BB88-9346CE980393}" dt="2018-08-22T23:44:55.413" v="814" actId="20577"/>
        <pc:sldMkLst>
          <pc:docMk/>
          <pc:sldMk cId="3254889561" sldId="446"/>
        </pc:sldMkLst>
        <pc:spChg chg="mod">
          <ac:chgData name="Dean Duncan" userId="4d474cca1c2d4f3d" providerId="LiveId" clId="{3C44E665-9AE6-FE41-BB88-9346CE980393}" dt="2018-08-22T23:44:55.413" v="814" actId="20577"/>
          <ac:spMkLst>
            <pc:docMk/>
            <pc:sldMk cId="3254889561" sldId="446"/>
            <ac:spMk id="3" creationId="{1F4AE972-EF0B-564D-8331-2D3AAE10031B}"/>
          </ac:spMkLst>
        </pc:spChg>
      </pc:sldChg>
      <pc:sldChg chg="modSp add">
        <pc:chgData name="Dean Duncan" userId="4d474cca1c2d4f3d" providerId="LiveId" clId="{3C44E665-9AE6-FE41-BB88-9346CE980393}" dt="2018-08-22T23:37:46.433" v="548" actId="20577"/>
        <pc:sldMkLst>
          <pc:docMk/>
          <pc:sldMk cId="3964849894" sldId="447"/>
        </pc:sldMkLst>
        <pc:spChg chg="mod">
          <ac:chgData name="Dean Duncan" userId="4d474cca1c2d4f3d" providerId="LiveId" clId="{3C44E665-9AE6-FE41-BB88-9346CE980393}" dt="2018-08-22T23:37:46.433" v="548" actId="20577"/>
          <ac:spMkLst>
            <pc:docMk/>
            <pc:sldMk cId="3964849894" sldId="447"/>
            <ac:spMk id="3" creationId="{1F4AE972-EF0B-564D-8331-2D3AAE10031B}"/>
          </ac:spMkLst>
        </pc:spChg>
      </pc:sldChg>
      <pc:sldChg chg="modSp add">
        <pc:chgData name="Dean Duncan" userId="4d474cca1c2d4f3d" providerId="LiveId" clId="{3C44E665-9AE6-FE41-BB88-9346CE980393}" dt="2018-08-22T23:40:03.215" v="586" actId="5793"/>
        <pc:sldMkLst>
          <pc:docMk/>
          <pc:sldMk cId="2674123478" sldId="448"/>
        </pc:sldMkLst>
        <pc:spChg chg="mod">
          <ac:chgData name="Dean Duncan" userId="4d474cca1c2d4f3d" providerId="LiveId" clId="{3C44E665-9AE6-FE41-BB88-9346CE980393}" dt="2018-08-22T23:40:03.215" v="586" actId="5793"/>
          <ac:spMkLst>
            <pc:docMk/>
            <pc:sldMk cId="2674123478" sldId="448"/>
            <ac:spMk id="3" creationId="{1F4AE972-EF0B-564D-8331-2D3AAE10031B}"/>
          </ac:spMkLst>
        </pc:spChg>
      </pc:sldChg>
      <pc:sldChg chg="modSp add">
        <pc:chgData name="Dean Duncan" userId="4d474cca1c2d4f3d" providerId="LiveId" clId="{3C44E665-9AE6-FE41-BB88-9346CE980393}" dt="2018-08-22T23:43:23.041" v="806" actId="20577"/>
        <pc:sldMkLst>
          <pc:docMk/>
          <pc:sldMk cId="1939598216" sldId="449"/>
        </pc:sldMkLst>
        <pc:spChg chg="mod">
          <ac:chgData name="Dean Duncan" userId="4d474cca1c2d4f3d" providerId="LiveId" clId="{3C44E665-9AE6-FE41-BB88-9346CE980393}" dt="2018-08-22T23:43:23.041" v="806" actId="20577"/>
          <ac:spMkLst>
            <pc:docMk/>
            <pc:sldMk cId="1939598216" sldId="449"/>
            <ac:spMk id="3" creationId="{1F4AE972-EF0B-564D-8331-2D3AAE10031B}"/>
          </ac:spMkLst>
        </pc:spChg>
      </pc:sldChg>
    </pc:docChg>
  </pc:docChgLst>
  <pc:docChgLst>
    <pc:chgData name="Dean Duncan" userId="4d474cca1c2d4f3d" providerId="LiveId" clId="{5129625D-58BE-C64B-87D0-5816149C15B0}"/>
    <pc:docChg chg="undo custSel addSld modSld">
      <pc:chgData name="Dean Duncan" userId="4d474cca1c2d4f3d" providerId="LiveId" clId="{5129625D-58BE-C64B-87D0-5816149C15B0}" dt="2018-07-30T01:27:04.292" v="1581"/>
      <pc:docMkLst>
        <pc:docMk/>
      </pc:docMkLst>
      <pc:sldChg chg="modSp">
        <pc:chgData name="Dean Duncan" userId="4d474cca1c2d4f3d" providerId="LiveId" clId="{5129625D-58BE-C64B-87D0-5816149C15B0}" dt="2018-07-30T00:58:37.945" v="858" actId="20577"/>
        <pc:sldMkLst>
          <pc:docMk/>
          <pc:sldMk cId="105089035" sldId="256"/>
        </pc:sldMkLst>
        <pc:spChg chg="mod">
          <ac:chgData name="Dean Duncan" userId="4d474cca1c2d4f3d" providerId="LiveId" clId="{5129625D-58BE-C64B-87D0-5816149C15B0}" dt="2018-07-30T00:58:37.945" v="858" actId="20577"/>
          <ac:spMkLst>
            <pc:docMk/>
            <pc:sldMk cId="105089035" sldId="256"/>
            <ac:spMk id="2" creationId="{00000000-0000-0000-0000-000000000000}"/>
          </ac:spMkLst>
        </pc:spChg>
        <pc:spChg chg="mod">
          <ac:chgData name="Dean Duncan" userId="4d474cca1c2d4f3d" providerId="LiveId" clId="{5129625D-58BE-C64B-87D0-5816149C15B0}" dt="2018-07-30T00:57:16.350" v="819" actId="20577"/>
          <ac:spMkLst>
            <pc:docMk/>
            <pc:sldMk cId="105089035" sldId="256"/>
            <ac:spMk id="3" creationId="{00000000-0000-0000-0000-000000000000}"/>
          </ac:spMkLst>
        </pc:spChg>
      </pc:sldChg>
      <pc:sldChg chg="delCm">
        <pc:chgData name="Dean Duncan" userId="4d474cca1c2d4f3d" providerId="LiveId" clId="{5129625D-58BE-C64B-87D0-5816149C15B0}" dt="2018-07-30T00:11:19.918" v="395"/>
        <pc:sldMkLst>
          <pc:docMk/>
          <pc:sldMk cId="2118502185" sldId="333"/>
        </pc:sldMkLst>
      </pc:sldChg>
      <pc:sldChg chg="addSp delSp modSp">
        <pc:chgData name="Dean Duncan" userId="4d474cca1c2d4f3d" providerId="LiveId" clId="{5129625D-58BE-C64B-87D0-5816149C15B0}" dt="2018-07-30T01:27:04.292" v="1581"/>
        <pc:sldMkLst>
          <pc:docMk/>
          <pc:sldMk cId="2455539763" sldId="436"/>
        </pc:sldMkLst>
        <pc:spChg chg="mod">
          <ac:chgData name="Dean Duncan" userId="4d474cca1c2d4f3d" providerId="LiveId" clId="{5129625D-58BE-C64B-87D0-5816149C15B0}" dt="2018-07-30T01:26:59.915" v="1579" actId="20577"/>
          <ac:spMkLst>
            <pc:docMk/>
            <pc:sldMk cId="2455539763" sldId="436"/>
            <ac:spMk id="3" creationId="{C0351C0E-78F8-C045-BE4A-52D1AAE06870}"/>
          </ac:spMkLst>
        </pc:spChg>
        <pc:spChg chg="add del mod">
          <ac:chgData name="Dean Duncan" userId="4d474cca1c2d4f3d" providerId="LiveId" clId="{5129625D-58BE-C64B-87D0-5816149C15B0}" dt="2018-07-30T01:27:04.292" v="1581"/>
          <ac:spMkLst>
            <pc:docMk/>
            <pc:sldMk cId="2455539763" sldId="436"/>
            <ac:spMk id="6" creationId="{A1C14595-19DA-8148-ADAE-C0ACA91A8999}"/>
          </ac:spMkLst>
        </pc:spChg>
      </pc:sldChg>
      <pc:sldChg chg="modSp add">
        <pc:chgData name="Dean Duncan" userId="4d474cca1c2d4f3d" providerId="LiveId" clId="{5129625D-58BE-C64B-87D0-5816149C15B0}" dt="2018-07-30T00:12:51.684" v="431" actId="20577"/>
        <pc:sldMkLst>
          <pc:docMk/>
          <pc:sldMk cId="857945062" sldId="438"/>
        </pc:sldMkLst>
        <pc:spChg chg="mod">
          <ac:chgData name="Dean Duncan" userId="4d474cca1c2d4f3d" providerId="LiveId" clId="{5129625D-58BE-C64B-87D0-5816149C15B0}" dt="2018-07-30T00:12:03.657" v="397"/>
          <ac:spMkLst>
            <pc:docMk/>
            <pc:sldMk cId="857945062" sldId="438"/>
            <ac:spMk id="2" creationId="{EC663EBE-4D7D-3D46-AADF-5FC4527E2C46}"/>
          </ac:spMkLst>
        </pc:spChg>
        <pc:spChg chg="mod">
          <ac:chgData name="Dean Duncan" userId="4d474cca1c2d4f3d" providerId="LiveId" clId="{5129625D-58BE-C64B-87D0-5816149C15B0}" dt="2018-07-30T00:12:51.684" v="431" actId="20577"/>
          <ac:spMkLst>
            <pc:docMk/>
            <pc:sldMk cId="857945062" sldId="438"/>
            <ac:spMk id="3" creationId="{2DCC5B65-E286-CC47-9AEC-5327F0F00E31}"/>
          </ac:spMkLst>
        </pc:spChg>
      </pc:sldChg>
      <pc:sldChg chg="modSp add">
        <pc:chgData name="Dean Duncan" userId="4d474cca1c2d4f3d" providerId="LiveId" clId="{5129625D-58BE-C64B-87D0-5816149C15B0}" dt="2018-07-30T00:26:58.393" v="707" actId="20577"/>
        <pc:sldMkLst>
          <pc:docMk/>
          <pc:sldMk cId="1998306920" sldId="439"/>
        </pc:sldMkLst>
        <pc:spChg chg="mod">
          <ac:chgData name="Dean Duncan" userId="4d474cca1c2d4f3d" providerId="LiveId" clId="{5129625D-58BE-C64B-87D0-5816149C15B0}" dt="2018-07-30T00:13:48.987" v="485" actId="20577"/>
          <ac:spMkLst>
            <pc:docMk/>
            <pc:sldMk cId="1998306920" sldId="439"/>
            <ac:spMk id="2" creationId="{02B5A799-7D22-F240-AAF0-5425DDF2489E}"/>
          </ac:spMkLst>
        </pc:spChg>
        <pc:spChg chg="mod">
          <ac:chgData name="Dean Duncan" userId="4d474cca1c2d4f3d" providerId="LiveId" clId="{5129625D-58BE-C64B-87D0-5816149C15B0}" dt="2018-07-30T00:26:58.393" v="707" actId="20577"/>
          <ac:spMkLst>
            <pc:docMk/>
            <pc:sldMk cId="1998306920" sldId="439"/>
            <ac:spMk id="3" creationId="{3CB8AAEA-925C-0D42-ACF1-AB32F2CEBCDC}"/>
          </ac:spMkLst>
        </pc:spChg>
      </pc:sldChg>
      <pc:sldChg chg="modSp add">
        <pc:chgData name="Dean Duncan" userId="4d474cca1c2d4f3d" providerId="LiveId" clId="{5129625D-58BE-C64B-87D0-5816149C15B0}" dt="2018-07-30T01:01:03.039" v="993" actId="20577"/>
        <pc:sldMkLst>
          <pc:docMk/>
          <pc:sldMk cId="3590355322" sldId="441"/>
        </pc:sldMkLst>
        <pc:spChg chg="mod">
          <ac:chgData name="Dean Duncan" userId="4d474cca1c2d4f3d" providerId="LiveId" clId="{5129625D-58BE-C64B-87D0-5816149C15B0}" dt="2018-07-30T01:00:08.517" v="860"/>
          <ac:spMkLst>
            <pc:docMk/>
            <pc:sldMk cId="3590355322" sldId="441"/>
            <ac:spMk id="2" creationId="{2028A764-0A05-E045-9E23-46D5AC590776}"/>
          </ac:spMkLst>
        </pc:spChg>
        <pc:spChg chg="mod">
          <ac:chgData name="Dean Duncan" userId="4d474cca1c2d4f3d" providerId="LiveId" clId="{5129625D-58BE-C64B-87D0-5816149C15B0}" dt="2018-07-30T01:01:03.039" v="993" actId="20577"/>
          <ac:spMkLst>
            <pc:docMk/>
            <pc:sldMk cId="3590355322" sldId="441"/>
            <ac:spMk id="3" creationId="{8C6BCB9E-4D3A-0140-A3E0-F98EED803A19}"/>
          </ac:spMkLst>
        </pc:spChg>
      </pc:sldChg>
      <pc:sldChg chg="addSp delSp modSp add">
        <pc:chgData name="Dean Duncan" userId="4d474cca1c2d4f3d" providerId="LiveId" clId="{5129625D-58BE-C64B-87D0-5816149C15B0}" dt="2018-07-30T01:03:57.776" v="1027" actId="20577"/>
        <pc:sldMkLst>
          <pc:docMk/>
          <pc:sldMk cId="984137766" sldId="442"/>
        </pc:sldMkLst>
        <pc:spChg chg="mod">
          <ac:chgData name="Dean Duncan" userId="4d474cca1c2d4f3d" providerId="LiveId" clId="{5129625D-58BE-C64B-87D0-5816149C15B0}" dt="2018-07-30T01:03:57.776" v="1027" actId="20577"/>
          <ac:spMkLst>
            <pc:docMk/>
            <pc:sldMk cId="984137766" sldId="442"/>
            <ac:spMk id="2" creationId="{48D8DB83-69C8-F54E-8A0B-A6BEE02CB49E}"/>
          </ac:spMkLst>
        </pc:spChg>
        <pc:spChg chg="add del">
          <ac:chgData name="Dean Duncan" userId="4d474cca1c2d4f3d" providerId="LiveId" clId="{5129625D-58BE-C64B-87D0-5816149C15B0}" dt="2018-07-30T01:03:29.493" v="997"/>
          <ac:spMkLst>
            <pc:docMk/>
            <pc:sldMk cId="984137766" sldId="442"/>
            <ac:spMk id="3" creationId="{03DD2080-75DC-BE44-A456-44A8AADDA47D}"/>
          </ac:spMkLst>
        </pc:spChg>
        <pc:picChg chg="add del mod">
          <ac:chgData name="Dean Duncan" userId="4d474cca1c2d4f3d" providerId="LiveId" clId="{5129625D-58BE-C64B-87D0-5816149C15B0}" dt="2018-07-30T01:03:06.251" v="996"/>
          <ac:picMkLst>
            <pc:docMk/>
            <pc:sldMk cId="984137766" sldId="442"/>
            <ac:picMk id="6" creationId="{1080FD35-5AA6-D445-B8ED-EB639C3D857F}"/>
          </ac:picMkLst>
        </pc:picChg>
        <pc:picChg chg="add mod">
          <ac:chgData name="Dean Duncan" userId="4d474cca1c2d4f3d" providerId="LiveId" clId="{5129625D-58BE-C64B-87D0-5816149C15B0}" dt="2018-07-30T01:03:47.468" v="1000" actId="14100"/>
          <ac:picMkLst>
            <pc:docMk/>
            <pc:sldMk cId="984137766" sldId="442"/>
            <ac:picMk id="7" creationId="{9B421D7D-7DCA-6544-9D4E-E3FADE80EC6A}"/>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04-18T12:51:33.095" idx="10">
    <p:pos x="4905" y="1177"/>
    <p:text>Edited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547CB-C06C-41A2-B279-4AF9D2B411E3}" type="datetimeFigureOut">
              <a:rPr lang="en-US" smtClean="0"/>
              <a:t>8/22/18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8BEFE-D071-48DB-899E-75B01925DED1}" type="slidenum">
              <a:rPr lang="en-US" smtClean="0"/>
              <a:t>‹#›</a:t>
            </a:fld>
            <a:endParaRPr lang="en-US"/>
          </a:p>
        </p:txBody>
      </p:sp>
    </p:spTree>
    <p:extLst>
      <p:ext uri="{BB962C8B-B14F-4D97-AF65-F5344CB8AC3E}">
        <p14:creationId xmlns:p14="http://schemas.microsoft.com/office/powerpoint/2010/main" val="55509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2</a:t>
            </a:fld>
            <a:endParaRPr lang="en-US"/>
          </a:p>
        </p:txBody>
      </p:sp>
    </p:spTree>
    <p:extLst>
      <p:ext uri="{BB962C8B-B14F-4D97-AF65-F5344CB8AC3E}">
        <p14:creationId xmlns:p14="http://schemas.microsoft.com/office/powerpoint/2010/main" val="362041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10"/>
          </p:nvPr>
        </p:nvSpPr>
        <p:spPr/>
        <p:txBody>
          <a:bodyPr/>
          <a:lstStyle/>
          <a:p>
            <a:fld id="{EF68BEFE-D071-48DB-899E-75B01925DED1}" type="slidenum">
              <a:rPr lang="en-US" smtClean="0"/>
              <a:t>14</a:t>
            </a:fld>
            <a:endParaRPr lang="en-US"/>
          </a:p>
        </p:txBody>
      </p:sp>
    </p:spTree>
    <p:extLst>
      <p:ext uri="{BB962C8B-B14F-4D97-AF65-F5344CB8AC3E}">
        <p14:creationId xmlns:p14="http://schemas.microsoft.com/office/powerpoint/2010/main" val="2048672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10"/>
          </p:nvPr>
        </p:nvSpPr>
        <p:spPr/>
        <p:txBody>
          <a:bodyPr/>
          <a:lstStyle/>
          <a:p>
            <a:fld id="{EF68BEFE-D071-48DB-899E-75B01925DED1}" type="slidenum">
              <a:rPr lang="en-US" smtClean="0"/>
              <a:t>15</a:t>
            </a:fld>
            <a:endParaRPr lang="en-US"/>
          </a:p>
        </p:txBody>
      </p:sp>
    </p:spTree>
    <p:extLst>
      <p:ext uri="{BB962C8B-B14F-4D97-AF65-F5344CB8AC3E}">
        <p14:creationId xmlns:p14="http://schemas.microsoft.com/office/powerpoint/2010/main" val="377389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10"/>
          </p:nvPr>
        </p:nvSpPr>
        <p:spPr/>
        <p:txBody>
          <a:bodyPr/>
          <a:lstStyle/>
          <a:p>
            <a:fld id="{EF68BEFE-D071-48DB-899E-75B01925DED1}" type="slidenum">
              <a:rPr lang="en-US" smtClean="0"/>
              <a:t>17</a:t>
            </a:fld>
            <a:endParaRPr lang="en-US"/>
          </a:p>
        </p:txBody>
      </p:sp>
    </p:spTree>
    <p:extLst>
      <p:ext uri="{BB962C8B-B14F-4D97-AF65-F5344CB8AC3E}">
        <p14:creationId xmlns:p14="http://schemas.microsoft.com/office/powerpoint/2010/main" val="314248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10"/>
          </p:nvPr>
        </p:nvSpPr>
        <p:spPr/>
        <p:txBody>
          <a:bodyPr/>
          <a:lstStyle/>
          <a:p>
            <a:fld id="{EF68BEFE-D071-48DB-899E-75B01925DED1}" type="slidenum">
              <a:rPr lang="en-US" smtClean="0"/>
              <a:t>18</a:t>
            </a:fld>
            <a:endParaRPr lang="en-US"/>
          </a:p>
        </p:txBody>
      </p:sp>
    </p:spTree>
    <p:extLst>
      <p:ext uri="{BB962C8B-B14F-4D97-AF65-F5344CB8AC3E}">
        <p14:creationId xmlns:p14="http://schemas.microsoft.com/office/powerpoint/2010/main" val="402854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EF68BEFE-D071-48DB-899E-75B01925DED1}" type="slidenum">
              <a:rPr lang="en-US" smtClean="0"/>
              <a:t>19</a:t>
            </a:fld>
            <a:endParaRPr lang="en-US"/>
          </a:p>
        </p:txBody>
      </p:sp>
    </p:spTree>
    <p:extLst>
      <p:ext uri="{BB962C8B-B14F-4D97-AF65-F5344CB8AC3E}">
        <p14:creationId xmlns:p14="http://schemas.microsoft.com/office/powerpoint/2010/main" val="166839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10"/>
          </p:nvPr>
        </p:nvSpPr>
        <p:spPr/>
        <p:txBody>
          <a:bodyPr/>
          <a:lstStyle/>
          <a:p>
            <a:fld id="{EF68BEFE-D071-48DB-899E-75B01925DED1}" type="slidenum">
              <a:rPr lang="en-US" smtClean="0"/>
              <a:t>20</a:t>
            </a:fld>
            <a:endParaRPr lang="en-US"/>
          </a:p>
        </p:txBody>
      </p:sp>
    </p:spTree>
    <p:extLst>
      <p:ext uri="{BB962C8B-B14F-4D97-AF65-F5344CB8AC3E}">
        <p14:creationId xmlns:p14="http://schemas.microsoft.com/office/powerpoint/2010/main" val="46304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Cindy introduces us to sex trafficking</a:t>
            </a:r>
          </a:p>
          <a:p>
            <a:pPr marL="171450" indent="-171450">
              <a:buFont typeface="Arial" panose="020B0604020202020204" pitchFamily="34" charset="0"/>
              <a:buChar char="•"/>
            </a:pPr>
            <a:r>
              <a:rPr lang="en-US" dirty="0"/>
              <a:t>Let’s look at Risk Factors for children</a:t>
            </a:r>
            <a:r>
              <a:rPr lang="en-US" baseline="0" dirty="0"/>
              <a:t> who are sex trafficked.</a:t>
            </a:r>
          </a:p>
          <a:p>
            <a:pPr marL="171450" indent="-171450">
              <a:buFont typeface="Arial" panose="020B0604020202020204" pitchFamily="34" charset="0"/>
              <a:buChar char="•"/>
            </a:pPr>
            <a:r>
              <a:rPr lang="en-US" baseline="0" dirty="0"/>
              <a:t>Risk Factors are situations that may be present – Puts the child at risk.  Does not mean there is trafficking but child is at “Risk”</a:t>
            </a:r>
          </a:p>
          <a:p>
            <a:pPr marL="171450" indent="-171450">
              <a:buFont typeface="Arial" panose="020B0604020202020204" pitchFamily="34" charset="0"/>
              <a:buChar char="•"/>
            </a:pPr>
            <a:r>
              <a:rPr lang="en-US" baseline="0" dirty="0"/>
              <a:t>We start with Parental - Caregivers</a:t>
            </a:r>
          </a:p>
        </p:txBody>
      </p:sp>
      <p:sp>
        <p:nvSpPr>
          <p:cNvPr id="4" name="Slide Number Placeholder 3"/>
          <p:cNvSpPr>
            <a:spLocks noGrp="1"/>
          </p:cNvSpPr>
          <p:nvPr>
            <p:ph type="sldNum" sz="quarter" idx="10"/>
          </p:nvPr>
        </p:nvSpPr>
        <p:spPr/>
        <p:txBody>
          <a:bodyPr/>
          <a:lstStyle/>
          <a:p>
            <a:fld id="{EF68BEFE-D071-48DB-899E-75B01925DED1}" type="slidenum">
              <a:rPr lang="en-US" smtClean="0"/>
              <a:t>21</a:t>
            </a:fld>
            <a:endParaRPr lang="en-US"/>
          </a:p>
        </p:txBody>
      </p:sp>
    </p:spTree>
    <p:extLst>
      <p:ext uri="{BB962C8B-B14F-4D97-AF65-F5344CB8AC3E}">
        <p14:creationId xmlns:p14="http://schemas.microsoft.com/office/powerpoint/2010/main" val="242152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a:t>
            </a:r>
            <a:r>
              <a:rPr lang="en-US" baseline="0" dirty="0"/>
              <a:t> are child factors </a:t>
            </a:r>
          </a:p>
          <a:p>
            <a:pPr marL="171450" indent="-171450">
              <a:buFont typeface="Arial" panose="020B0604020202020204" pitchFamily="34" charset="0"/>
              <a:buChar char="•"/>
            </a:pPr>
            <a:r>
              <a:rPr lang="en-US" baseline="0" dirty="0"/>
              <a:t>Temperament – child’s personality, disposition, makeup</a:t>
            </a:r>
            <a:endParaRPr lang="en-US" dirty="0"/>
          </a:p>
        </p:txBody>
      </p:sp>
      <p:sp>
        <p:nvSpPr>
          <p:cNvPr id="4" name="Slide Number Placeholder 3"/>
          <p:cNvSpPr>
            <a:spLocks noGrp="1"/>
          </p:cNvSpPr>
          <p:nvPr>
            <p:ph type="sldNum" sz="quarter" idx="10"/>
          </p:nvPr>
        </p:nvSpPr>
        <p:spPr/>
        <p:txBody>
          <a:bodyPr/>
          <a:lstStyle/>
          <a:p>
            <a:fld id="{EF68BEFE-D071-48DB-899E-75B01925DED1}" type="slidenum">
              <a:rPr lang="en-US" smtClean="0"/>
              <a:t>22</a:t>
            </a:fld>
            <a:endParaRPr lang="en-US"/>
          </a:p>
        </p:txBody>
      </p:sp>
    </p:spTree>
    <p:extLst>
      <p:ext uri="{BB962C8B-B14F-4D97-AF65-F5344CB8AC3E}">
        <p14:creationId xmlns:p14="http://schemas.microsoft.com/office/powerpoint/2010/main" val="3897738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Environmental</a:t>
            </a:r>
            <a:r>
              <a:rPr lang="en-US" baseline="0" dirty="0"/>
              <a:t> Factors</a:t>
            </a:r>
          </a:p>
          <a:p>
            <a:pPr marL="171450" indent="-171450">
              <a:buFont typeface="Arial" panose="020B0604020202020204" pitchFamily="34" charset="0"/>
              <a:buChar char="•"/>
            </a:pPr>
            <a:r>
              <a:rPr lang="en-US" baseline="0" dirty="0"/>
              <a:t>These are situations you may see with the populations </a:t>
            </a:r>
          </a:p>
          <a:p>
            <a:pPr marL="171450" indent="-171450">
              <a:buFont typeface="Arial" panose="020B0604020202020204" pitchFamily="34" charset="0"/>
              <a:buChar char="•"/>
            </a:pPr>
            <a:r>
              <a:rPr lang="en-US" baseline="0" dirty="0"/>
              <a:t>Multiple out of home placements – Children in Foster Care</a:t>
            </a:r>
            <a:endParaRPr lang="en-US" dirty="0"/>
          </a:p>
        </p:txBody>
      </p:sp>
      <p:sp>
        <p:nvSpPr>
          <p:cNvPr id="4" name="Slide Number Placeholder 3"/>
          <p:cNvSpPr>
            <a:spLocks noGrp="1"/>
          </p:cNvSpPr>
          <p:nvPr>
            <p:ph type="sldNum" sz="quarter" idx="10"/>
          </p:nvPr>
        </p:nvSpPr>
        <p:spPr/>
        <p:txBody>
          <a:bodyPr/>
          <a:lstStyle/>
          <a:p>
            <a:fld id="{EF68BEFE-D071-48DB-899E-75B01925DED1}" type="slidenum">
              <a:rPr lang="en-US" smtClean="0"/>
              <a:t>23</a:t>
            </a:fld>
            <a:endParaRPr lang="en-US"/>
          </a:p>
        </p:txBody>
      </p:sp>
    </p:spTree>
    <p:extLst>
      <p:ext uri="{BB962C8B-B14F-4D97-AF65-F5344CB8AC3E}">
        <p14:creationId xmlns:p14="http://schemas.microsoft.com/office/powerpoint/2010/main" val="73855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10"/>
          </p:nvPr>
        </p:nvSpPr>
        <p:spPr/>
        <p:txBody>
          <a:bodyPr/>
          <a:lstStyle/>
          <a:p>
            <a:fld id="{EF68BEFE-D071-48DB-899E-75B01925DED1}" type="slidenum">
              <a:rPr lang="en-US" smtClean="0"/>
              <a:t>25</a:t>
            </a:fld>
            <a:endParaRPr lang="en-US"/>
          </a:p>
        </p:txBody>
      </p:sp>
    </p:spTree>
    <p:extLst>
      <p:ext uri="{BB962C8B-B14F-4D97-AF65-F5344CB8AC3E}">
        <p14:creationId xmlns:p14="http://schemas.microsoft.com/office/powerpoint/2010/main" val="374842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with question.</a:t>
            </a:r>
          </a:p>
          <a:p>
            <a:pPr marL="171450" indent="-171450">
              <a:buFont typeface="Arial" panose="020B0604020202020204" pitchFamily="34" charset="0"/>
              <a:buChar char="•"/>
            </a:pPr>
            <a:r>
              <a:rPr lang="en-US" dirty="0"/>
              <a:t>Note</a:t>
            </a:r>
            <a:r>
              <a:rPr lang="en-US" baseline="0" dirty="0"/>
              <a:t> responses on flip chart.</a:t>
            </a:r>
            <a:endParaRPr lang="en-US" dirty="0"/>
          </a:p>
          <a:p>
            <a:pPr marL="171450" indent="-171450">
              <a:buFont typeface="Arial" panose="020B0604020202020204" pitchFamily="34" charset="0"/>
              <a:buChar char="•"/>
            </a:pPr>
            <a:r>
              <a:rPr lang="en-US" dirty="0"/>
              <a:t>This is an opportunity to get a read from the group regarding their knowledge</a:t>
            </a:r>
            <a:r>
              <a:rPr lang="en-US" baseline="0" dirty="0"/>
              <a:t> of trafficking?</a:t>
            </a:r>
          </a:p>
          <a:p>
            <a:pPr marL="171450" indent="-171450">
              <a:buFont typeface="Arial" panose="020B0604020202020204" pitchFamily="34" charset="0"/>
              <a:buChar char="•"/>
            </a:pPr>
            <a:r>
              <a:rPr lang="en-US" dirty="0"/>
              <a:t>Let’s see if any of these change after our presentation.</a:t>
            </a:r>
          </a:p>
        </p:txBody>
      </p:sp>
      <p:sp>
        <p:nvSpPr>
          <p:cNvPr id="4" name="Slide Number Placeholder 3"/>
          <p:cNvSpPr>
            <a:spLocks noGrp="1"/>
          </p:cNvSpPr>
          <p:nvPr>
            <p:ph type="sldNum" sz="quarter" idx="10"/>
          </p:nvPr>
        </p:nvSpPr>
        <p:spPr/>
        <p:txBody>
          <a:bodyPr/>
          <a:lstStyle/>
          <a:p>
            <a:fld id="{EF68BEFE-D071-48DB-899E-75B01925DED1}" type="slidenum">
              <a:rPr lang="en-US" smtClean="0"/>
              <a:t>3</a:t>
            </a:fld>
            <a:endParaRPr lang="en-US"/>
          </a:p>
        </p:txBody>
      </p:sp>
    </p:spTree>
    <p:extLst>
      <p:ext uri="{BB962C8B-B14F-4D97-AF65-F5344CB8AC3E}">
        <p14:creationId xmlns:p14="http://schemas.microsoft.com/office/powerpoint/2010/main" val="3958373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26</a:t>
            </a:fld>
            <a:endParaRPr lang="en-US"/>
          </a:p>
        </p:txBody>
      </p:sp>
    </p:spTree>
    <p:extLst>
      <p:ext uri="{BB962C8B-B14F-4D97-AF65-F5344CB8AC3E}">
        <p14:creationId xmlns:p14="http://schemas.microsoft.com/office/powerpoint/2010/main" val="101801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27</a:t>
            </a:fld>
            <a:endParaRPr lang="en-US"/>
          </a:p>
        </p:txBody>
      </p:sp>
    </p:spTree>
    <p:extLst>
      <p:ext uri="{BB962C8B-B14F-4D97-AF65-F5344CB8AC3E}">
        <p14:creationId xmlns:p14="http://schemas.microsoft.com/office/powerpoint/2010/main" val="3279226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28</a:t>
            </a:fld>
            <a:endParaRPr lang="en-US"/>
          </a:p>
        </p:txBody>
      </p:sp>
    </p:spTree>
    <p:extLst>
      <p:ext uri="{BB962C8B-B14F-4D97-AF65-F5344CB8AC3E}">
        <p14:creationId xmlns:p14="http://schemas.microsoft.com/office/powerpoint/2010/main" val="1558520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EC68446-2725-F240-B57B-AEDB4A43A1E9}" type="slidenum">
              <a:rPr lang="en-US" sz="1200"/>
              <a:pPr/>
              <a:t>29</a:t>
            </a:fld>
            <a:endParaRPr lang="en-US" sz="1200"/>
          </a:p>
        </p:txBody>
      </p:sp>
    </p:spTree>
    <p:extLst>
      <p:ext uri="{BB962C8B-B14F-4D97-AF65-F5344CB8AC3E}">
        <p14:creationId xmlns:p14="http://schemas.microsoft.com/office/powerpoint/2010/main" val="1333298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30</a:t>
            </a:fld>
            <a:endParaRPr lang="en-US"/>
          </a:p>
        </p:txBody>
      </p:sp>
    </p:spTree>
    <p:extLst>
      <p:ext uri="{BB962C8B-B14F-4D97-AF65-F5344CB8AC3E}">
        <p14:creationId xmlns:p14="http://schemas.microsoft.com/office/powerpoint/2010/main" val="923430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31</a:t>
            </a:fld>
            <a:endParaRPr lang="en-US"/>
          </a:p>
        </p:txBody>
      </p:sp>
    </p:spTree>
    <p:extLst>
      <p:ext uri="{BB962C8B-B14F-4D97-AF65-F5344CB8AC3E}">
        <p14:creationId xmlns:p14="http://schemas.microsoft.com/office/powerpoint/2010/main" val="3220754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EC68446-2725-F240-B57B-AEDB4A43A1E9}" type="slidenum">
              <a:rPr lang="en-US" sz="1200"/>
              <a:pPr/>
              <a:t>39</a:t>
            </a:fld>
            <a:endParaRPr lang="en-US" sz="1200"/>
          </a:p>
        </p:txBody>
      </p:sp>
    </p:spTree>
    <p:extLst>
      <p:ext uri="{BB962C8B-B14F-4D97-AF65-F5344CB8AC3E}">
        <p14:creationId xmlns:p14="http://schemas.microsoft.com/office/powerpoint/2010/main" val="4228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talked about Risk Factors and Exploiters.  </a:t>
            </a:r>
          </a:p>
          <a:p>
            <a:pPr marL="171450" indent="-171450">
              <a:buFont typeface="Arial" panose="020B0604020202020204" pitchFamily="34" charset="0"/>
              <a:buChar char="•"/>
            </a:pPr>
            <a:r>
              <a:rPr lang="en-US" dirty="0"/>
              <a:t>Think about</a:t>
            </a:r>
            <a:r>
              <a:rPr lang="en-US" baseline="0" dirty="0"/>
              <a:t> the settings you work in or work with.  How will you know if an individual is a survivor of human trafficking?</a:t>
            </a:r>
          </a:p>
          <a:p>
            <a:pPr marL="171450" indent="-171450">
              <a:buFont typeface="Arial" panose="020B0604020202020204" pitchFamily="34" charset="0"/>
              <a:buChar char="•"/>
            </a:pPr>
            <a:r>
              <a:rPr lang="en-US" baseline="0" dirty="0"/>
              <a:t>We refer to these individuals as survivors not victims even if they are currently being trafficked.</a:t>
            </a:r>
          </a:p>
          <a:p>
            <a:pPr marL="171450" indent="-171450">
              <a:buFont typeface="Arial" panose="020B0604020202020204" pitchFamily="34" charset="0"/>
              <a:buChar char="•"/>
            </a:pPr>
            <a:r>
              <a:rPr lang="en-US" baseline="0" dirty="0"/>
              <a:t>Know your level of comfort.  Can’t address this issue if you are uncomfortable.</a:t>
            </a:r>
          </a:p>
          <a:p>
            <a:pPr marL="171450" indent="-171450">
              <a:buFont typeface="Arial" panose="020B0604020202020204" pitchFamily="34" charset="0"/>
              <a:buChar char="•"/>
            </a:pPr>
            <a:r>
              <a:rPr lang="en-US" baseline="0" dirty="0"/>
              <a:t>Look back at the flip chart.  Can you talk to a 14 year old about being sex trafficked when you see them as prostitutes or promiscuous? </a:t>
            </a:r>
          </a:p>
          <a:p>
            <a:pPr marL="171450" indent="-171450">
              <a:buFont typeface="Arial" panose="020B0604020202020204" pitchFamily="34" charset="0"/>
              <a:buChar char="•"/>
            </a:pPr>
            <a:r>
              <a:rPr lang="en-US" baseline="0" dirty="0"/>
              <a:t>Give attention to the adult that is accompanying the youth.  What observations do you have about their interactions with each other?</a:t>
            </a:r>
            <a:endParaRPr lang="en-US" dirty="0"/>
          </a:p>
          <a:p>
            <a:endParaRPr lang="en-US" dirty="0"/>
          </a:p>
        </p:txBody>
      </p:sp>
      <p:sp>
        <p:nvSpPr>
          <p:cNvPr id="4" name="Slide Number Placeholder 3"/>
          <p:cNvSpPr>
            <a:spLocks noGrp="1"/>
          </p:cNvSpPr>
          <p:nvPr>
            <p:ph type="sldNum" sz="quarter" idx="10"/>
          </p:nvPr>
        </p:nvSpPr>
        <p:spPr/>
        <p:txBody>
          <a:bodyPr/>
          <a:lstStyle/>
          <a:p>
            <a:fld id="{EF68BEFE-D071-48DB-899E-75B01925DED1}" type="slidenum">
              <a:rPr lang="en-US" smtClean="0"/>
              <a:t>40</a:t>
            </a:fld>
            <a:endParaRPr lang="en-US"/>
          </a:p>
        </p:txBody>
      </p:sp>
    </p:spTree>
    <p:extLst>
      <p:ext uri="{BB962C8B-B14F-4D97-AF65-F5344CB8AC3E}">
        <p14:creationId xmlns:p14="http://schemas.microsoft.com/office/powerpoint/2010/main" val="1369703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Does the child present</a:t>
            </a:r>
            <a:r>
              <a:rPr lang="en-US" baseline="0" dirty="0"/>
              <a:t> at school with unexplained injuries?</a:t>
            </a:r>
          </a:p>
          <a:p>
            <a:pPr marL="171450" indent="-171450">
              <a:buFont typeface="Arial" panose="020B0604020202020204" pitchFamily="34" charset="0"/>
              <a:buChar char="•"/>
            </a:pPr>
            <a:r>
              <a:rPr lang="en-US" baseline="0" dirty="0"/>
              <a:t>Are there concerns with heir behavior?  It is out of the norm for what you would expect?</a:t>
            </a:r>
          </a:p>
          <a:p>
            <a:pPr marL="171450" indent="-171450">
              <a:buFont typeface="Arial" panose="020B0604020202020204" pitchFamily="34" charset="0"/>
              <a:buChar char="•"/>
            </a:pPr>
            <a:r>
              <a:rPr lang="en-US" baseline="0" dirty="0"/>
              <a:t>A child with flashy new clothes  </a:t>
            </a:r>
            <a:endParaRPr lang="en-US" dirty="0"/>
          </a:p>
        </p:txBody>
      </p:sp>
      <p:sp>
        <p:nvSpPr>
          <p:cNvPr id="4" name="Slide Number Placeholder 3"/>
          <p:cNvSpPr>
            <a:spLocks noGrp="1"/>
          </p:cNvSpPr>
          <p:nvPr>
            <p:ph type="sldNum" sz="quarter" idx="10"/>
          </p:nvPr>
        </p:nvSpPr>
        <p:spPr/>
        <p:txBody>
          <a:bodyPr/>
          <a:lstStyle/>
          <a:p>
            <a:fld id="{EF68BEFE-D071-48DB-899E-75B01925DED1}" type="slidenum">
              <a:rPr lang="en-US" smtClean="0"/>
              <a:t>41</a:t>
            </a:fld>
            <a:endParaRPr lang="en-US"/>
          </a:p>
        </p:txBody>
      </p:sp>
    </p:spTree>
    <p:extLst>
      <p:ext uri="{BB962C8B-B14F-4D97-AF65-F5344CB8AC3E}">
        <p14:creationId xmlns:p14="http://schemas.microsoft.com/office/powerpoint/2010/main" val="1923202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a:t>
            </a:r>
            <a:r>
              <a:rPr lang="en-US" baseline="0" dirty="0"/>
              <a:t> old do you have to be before you can get a tattoo?</a:t>
            </a:r>
          </a:p>
          <a:p>
            <a:pPr marL="171450" indent="-171450">
              <a:buFont typeface="Arial" panose="020B0604020202020204" pitchFamily="34" charset="0"/>
              <a:buChar char="•"/>
            </a:pPr>
            <a:r>
              <a:rPr lang="en-US" baseline="0" dirty="0"/>
              <a:t>Child says she is 18 but language and behavior tell you different.</a:t>
            </a:r>
          </a:p>
          <a:p>
            <a:pPr marL="171450" indent="-171450">
              <a:buFont typeface="Arial" panose="020B0604020202020204" pitchFamily="34" charset="0"/>
              <a:buChar char="•"/>
            </a:pPr>
            <a:r>
              <a:rPr lang="en-US" baseline="0" dirty="0"/>
              <a:t>Person they are with will not allow them to hold identification documents even though they appear to be old enough and responsible.</a:t>
            </a:r>
            <a:endParaRPr lang="en-US" dirty="0"/>
          </a:p>
        </p:txBody>
      </p:sp>
      <p:sp>
        <p:nvSpPr>
          <p:cNvPr id="4" name="Slide Number Placeholder 3"/>
          <p:cNvSpPr>
            <a:spLocks noGrp="1"/>
          </p:cNvSpPr>
          <p:nvPr>
            <p:ph type="sldNum" sz="quarter" idx="10"/>
          </p:nvPr>
        </p:nvSpPr>
        <p:spPr/>
        <p:txBody>
          <a:bodyPr/>
          <a:lstStyle/>
          <a:p>
            <a:fld id="{EF68BEFE-D071-48DB-899E-75B01925DED1}" type="slidenum">
              <a:rPr lang="en-US" smtClean="0"/>
              <a:t>42</a:t>
            </a:fld>
            <a:endParaRPr lang="en-US"/>
          </a:p>
        </p:txBody>
      </p:sp>
    </p:spTree>
    <p:extLst>
      <p:ext uri="{BB962C8B-B14F-4D97-AF65-F5344CB8AC3E}">
        <p14:creationId xmlns:p14="http://schemas.microsoft.com/office/powerpoint/2010/main" val="139531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4</a:t>
            </a:fld>
            <a:endParaRPr lang="en-US"/>
          </a:p>
        </p:txBody>
      </p:sp>
    </p:spTree>
    <p:extLst>
      <p:ext uri="{BB962C8B-B14F-4D97-AF65-F5344CB8AC3E}">
        <p14:creationId xmlns:p14="http://schemas.microsoft.com/office/powerpoint/2010/main" val="44823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Connect</a:t>
            </a:r>
            <a:r>
              <a:rPr lang="en-US" baseline="0" dirty="0"/>
              <a:t> age, frequency </a:t>
            </a:r>
          </a:p>
          <a:p>
            <a:pPr marL="171450" indent="-171450">
              <a:buFont typeface="Arial" panose="020B0604020202020204" pitchFamily="34" charset="0"/>
              <a:buChar char="•"/>
            </a:pPr>
            <a:r>
              <a:rPr lang="en-US" baseline="0" dirty="0"/>
              <a:t>Children in school setting.  Frequent absents.  Very vague when asked why they were missing school.    </a:t>
            </a:r>
            <a:endParaRPr lang="en-US" dirty="0"/>
          </a:p>
        </p:txBody>
      </p:sp>
      <p:sp>
        <p:nvSpPr>
          <p:cNvPr id="4" name="Slide Number Placeholder 3"/>
          <p:cNvSpPr>
            <a:spLocks noGrp="1"/>
          </p:cNvSpPr>
          <p:nvPr>
            <p:ph type="sldNum" sz="quarter" idx="10"/>
          </p:nvPr>
        </p:nvSpPr>
        <p:spPr/>
        <p:txBody>
          <a:bodyPr/>
          <a:lstStyle/>
          <a:p>
            <a:fld id="{EF68BEFE-D071-48DB-899E-75B01925DED1}" type="slidenum">
              <a:rPr lang="en-US" smtClean="0"/>
              <a:t>43</a:t>
            </a:fld>
            <a:endParaRPr lang="en-US"/>
          </a:p>
        </p:txBody>
      </p:sp>
    </p:spTree>
    <p:extLst>
      <p:ext uri="{BB962C8B-B14F-4D97-AF65-F5344CB8AC3E}">
        <p14:creationId xmlns:p14="http://schemas.microsoft.com/office/powerpoint/2010/main" val="105345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F68BEFE-D071-48DB-899E-75B01925DED1}" type="slidenum">
              <a:rPr lang="en-US" smtClean="0"/>
              <a:t>44</a:t>
            </a:fld>
            <a:endParaRPr lang="en-US"/>
          </a:p>
        </p:txBody>
      </p:sp>
    </p:spTree>
    <p:extLst>
      <p:ext uri="{BB962C8B-B14F-4D97-AF65-F5344CB8AC3E}">
        <p14:creationId xmlns:p14="http://schemas.microsoft.com/office/powerpoint/2010/main" val="426270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5</a:t>
            </a:fld>
            <a:endParaRPr lang="en-US"/>
          </a:p>
        </p:txBody>
      </p:sp>
    </p:spTree>
    <p:extLst>
      <p:ext uri="{BB962C8B-B14F-4D97-AF65-F5344CB8AC3E}">
        <p14:creationId xmlns:p14="http://schemas.microsoft.com/office/powerpoint/2010/main" val="297216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6</a:t>
            </a:fld>
            <a:endParaRPr lang="en-US"/>
          </a:p>
        </p:txBody>
      </p:sp>
    </p:spTree>
    <p:extLst>
      <p:ext uri="{BB962C8B-B14F-4D97-AF65-F5344CB8AC3E}">
        <p14:creationId xmlns:p14="http://schemas.microsoft.com/office/powerpoint/2010/main" val="56949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7</a:t>
            </a:fld>
            <a:endParaRPr lang="en-US"/>
          </a:p>
        </p:txBody>
      </p:sp>
    </p:spTree>
    <p:extLst>
      <p:ext uri="{BB962C8B-B14F-4D97-AF65-F5344CB8AC3E}">
        <p14:creationId xmlns:p14="http://schemas.microsoft.com/office/powerpoint/2010/main" val="3109416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EC68446-2725-F240-B57B-AEDB4A43A1E9}" type="slidenum">
              <a:rPr lang="en-US" sz="1200"/>
              <a:pPr/>
              <a:t>11</a:t>
            </a:fld>
            <a:endParaRPr lang="en-US" sz="1200"/>
          </a:p>
        </p:txBody>
      </p:sp>
    </p:spTree>
    <p:extLst>
      <p:ext uri="{BB962C8B-B14F-4D97-AF65-F5344CB8AC3E}">
        <p14:creationId xmlns:p14="http://schemas.microsoft.com/office/powerpoint/2010/main" val="103135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Dean</a:t>
            </a:r>
          </a:p>
        </p:txBody>
      </p:sp>
      <p:sp>
        <p:nvSpPr>
          <p:cNvPr id="4" name="Slide Number Placeholder 3"/>
          <p:cNvSpPr>
            <a:spLocks noGrp="1"/>
          </p:cNvSpPr>
          <p:nvPr>
            <p:ph type="sldNum" sz="quarter" idx="10"/>
          </p:nvPr>
        </p:nvSpPr>
        <p:spPr/>
        <p:txBody>
          <a:bodyPr/>
          <a:lstStyle/>
          <a:p>
            <a:fld id="{EF68BEFE-D071-48DB-899E-75B01925DED1}" type="slidenum">
              <a:rPr lang="en-US" smtClean="0"/>
              <a:t>12</a:t>
            </a:fld>
            <a:endParaRPr lang="en-US"/>
          </a:p>
        </p:txBody>
      </p:sp>
    </p:spTree>
    <p:extLst>
      <p:ext uri="{BB962C8B-B14F-4D97-AF65-F5344CB8AC3E}">
        <p14:creationId xmlns:p14="http://schemas.microsoft.com/office/powerpoint/2010/main" val="274899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a:t>
            </a:r>
          </a:p>
        </p:txBody>
      </p:sp>
      <p:sp>
        <p:nvSpPr>
          <p:cNvPr id="4" name="Slide Number Placeholder 3"/>
          <p:cNvSpPr>
            <a:spLocks noGrp="1"/>
          </p:cNvSpPr>
          <p:nvPr>
            <p:ph type="sldNum" sz="quarter" idx="10"/>
          </p:nvPr>
        </p:nvSpPr>
        <p:spPr/>
        <p:txBody>
          <a:bodyPr/>
          <a:lstStyle/>
          <a:p>
            <a:fld id="{EF68BEFE-D071-48DB-899E-75B01925DED1}" type="slidenum">
              <a:rPr lang="en-US" smtClean="0"/>
              <a:t>13</a:t>
            </a:fld>
            <a:endParaRPr lang="en-US"/>
          </a:p>
        </p:txBody>
      </p:sp>
    </p:spTree>
    <p:extLst>
      <p:ext uri="{BB962C8B-B14F-4D97-AF65-F5344CB8AC3E}">
        <p14:creationId xmlns:p14="http://schemas.microsoft.com/office/powerpoint/2010/main" val="487337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 y="0"/>
            <a:ext cx="12327216" cy="6946900"/>
          </a:xfrm>
          <a:prstGeom prst="rect">
            <a:avLst/>
          </a:prstGeom>
        </p:spPr>
      </p:pic>
      <p:sp>
        <p:nvSpPr>
          <p:cNvPr id="3" name="Subtitle 2"/>
          <p:cNvSpPr>
            <a:spLocks noGrp="1"/>
          </p:cNvSpPr>
          <p:nvPr>
            <p:ph type="subTitle" idx="1" hasCustomPrompt="1"/>
          </p:nvPr>
        </p:nvSpPr>
        <p:spPr>
          <a:xfrm>
            <a:off x="2691275" y="5256411"/>
            <a:ext cx="9028253" cy="602465"/>
          </a:xfrm>
        </p:spPr>
        <p:txBody>
          <a:bodyPr>
            <a:normAutofit/>
          </a:bodyPr>
          <a:lstStyle>
            <a:lvl1pPr marL="0" indent="0" algn="r">
              <a:buNone/>
              <a:defRPr sz="3200" b="0" baseline="0">
                <a:solidFill>
                  <a:srgbClr val="2B399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March 29, 2017</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3540" y="567770"/>
            <a:ext cx="5666240" cy="1680130"/>
          </a:xfrm>
          <a:prstGeom prst="rect">
            <a:avLst/>
          </a:prstGeom>
        </p:spPr>
      </p:pic>
      <p:sp>
        <p:nvSpPr>
          <p:cNvPr id="12" name="Title 1"/>
          <p:cNvSpPr>
            <a:spLocks noGrp="1"/>
          </p:cNvSpPr>
          <p:nvPr>
            <p:ph type="ctrTitle" hasCustomPrompt="1"/>
          </p:nvPr>
        </p:nvSpPr>
        <p:spPr>
          <a:xfrm>
            <a:off x="2582601" y="3175503"/>
            <a:ext cx="9144000" cy="2058500"/>
          </a:xfrm>
        </p:spPr>
        <p:txBody>
          <a:bodyPr anchor="b">
            <a:normAutofit/>
          </a:bodyPr>
          <a:lstStyle>
            <a:lvl1pPr algn="r">
              <a:defRPr sz="3600"/>
            </a:lvl1pPr>
          </a:lstStyle>
          <a:p>
            <a:r>
              <a:rPr lang="en-US" dirty="0"/>
              <a:t>North Carolina Organizing and </a:t>
            </a:r>
            <a:br>
              <a:rPr lang="en-US" dirty="0"/>
            </a:br>
            <a:r>
              <a:rPr lang="en-US" dirty="0"/>
              <a:t>Responding to the Exploitation and </a:t>
            </a:r>
            <a:br>
              <a:rPr lang="en-US" dirty="0"/>
            </a:br>
            <a:r>
              <a:rPr lang="en-US" dirty="0"/>
              <a:t>Sexual Trafficking of Children </a:t>
            </a:r>
          </a:p>
        </p:txBody>
      </p:sp>
    </p:spTree>
    <p:extLst>
      <p:ext uri="{BB962C8B-B14F-4D97-AF65-F5344CB8AC3E}">
        <p14:creationId xmlns:p14="http://schemas.microsoft.com/office/powerpoint/2010/main" val="204867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333751" y="6356350"/>
            <a:ext cx="8136760"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6" name="Slide Number Placeholder 5"/>
          <p:cNvSpPr>
            <a:spLocks noGrp="1"/>
          </p:cNvSpPr>
          <p:nvPr>
            <p:ph type="sldNum" sz="quarter" idx="12"/>
          </p:nvPr>
        </p:nvSpPr>
        <p:spPr>
          <a:xfrm>
            <a:off x="11470511" y="6356350"/>
            <a:ext cx="462987" cy="365125"/>
          </a:xfrm>
          <a:prstGeom prst="rect">
            <a:avLst/>
          </a:prstGeom>
        </p:spPr>
        <p:txBody>
          <a:bodyPr/>
          <a:lstStyle/>
          <a:p>
            <a:fld id="{B7CDA51E-0C75-42DD-A824-F1A1D0B037AC}" type="slidenum">
              <a:rPr lang="en-US" smtClean="0"/>
              <a:t>‹#›</a:t>
            </a:fld>
            <a:endParaRPr lang="en-US"/>
          </a:p>
        </p:txBody>
      </p:sp>
    </p:spTree>
    <p:extLst>
      <p:ext uri="{BB962C8B-B14F-4D97-AF65-F5344CB8AC3E}">
        <p14:creationId xmlns:p14="http://schemas.microsoft.com/office/powerpoint/2010/main" val="306029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333751" y="6356350"/>
            <a:ext cx="8136760"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6" name="Slide Number Placeholder 5"/>
          <p:cNvSpPr>
            <a:spLocks noGrp="1"/>
          </p:cNvSpPr>
          <p:nvPr>
            <p:ph type="sldNum" sz="quarter" idx="12"/>
          </p:nvPr>
        </p:nvSpPr>
        <p:spPr>
          <a:xfrm>
            <a:off x="11470511" y="6356350"/>
            <a:ext cx="474561" cy="365125"/>
          </a:xfrm>
          <a:prstGeom prst="rect">
            <a:avLst/>
          </a:prstGeom>
        </p:spPr>
        <p:txBody>
          <a:bodyPr/>
          <a:lstStyle/>
          <a:p>
            <a:fld id="{B7CDA51E-0C75-42DD-A824-F1A1D0B037AC}" type="slidenum">
              <a:rPr lang="en-US" smtClean="0"/>
              <a:t>‹#›</a:t>
            </a:fld>
            <a:endParaRPr lang="en-US" dirty="0"/>
          </a:p>
        </p:txBody>
      </p:sp>
    </p:spTree>
    <p:extLst>
      <p:ext uri="{BB962C8B-B14F-4D97-AF65-F5344CB8AC3E}">
        <p14:creationId xmlns:p14="http://schemas.microsoft.com/office/powerpoint/2010/main" val="193322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10515600" cy="10414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314700" y="6356350"/>
            <a:ext cx="8155812"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6" name="Slide Number Placeholder 5"/>
          <p:cNvSpPr>
            <a:spLocks noGrp="1"/>
          </p:cNvSpPr>
          <p:nvPr>
            <p:ph type="sldNum" sz="quarter" idx="12"/>
          </p:nvPr>
        </p:nvSpPr>
        <p:spPr>
          <a:xfrm>
            <a:off x="11470511" y="6356350"/>
            <a:ext cx="474562" cy="365125"/>
          </a:xfrm>
          <a:prstGeom prst="rect">
            <a:avLst/>
          </a:prstGeom>
        </p:spPr>
        <p:txBody>
          <a:bodyPr/>
          <a:lstStyle/>
          <a:p>
            <a:fld id="{B7CDA51E-0C75-42DD-A824-F1A1D0B037AC}" type="slidenum">
              <a:rPr lang="en-US" smtClean="0"/>
              <a:t>‹#›</a:t>
            </a:fld>
            <a:endParaRPr lang="en-US" dirty="0"/>
          </a:p>
        </p:txBody>
      </p:sp>
    </p:spTree>
    <p:extLst>
      <p:ext uri="{BB962C8B-B14F-4D97-AF65-F5344CB8AC3E}">
        <p14:creationId xmlns:p14="http://schemas.microsoft.com/office/powerpoint/2010/main" val="223769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20050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333750" y="6344775"/>
            <a:ext cx="8148337"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6" name="Slide Number Placeholder 5"/>
          <p:cNvSpPr>
            <a:spLocks noGrp="1"/>
          </p:cNvSpPr>
          <p:nvPr>
            <p:ph type="sldNum" sz="quarter" idx="12"/>
          </p:nvPr>
        </p:nvSpPr>
        <p:spPr>
          <a:xfrm>
            <a:off x="11482086" y="6344775"/>
            <a:ext cx="451412" cy="365125"/>
          </a:xfrm>
          <a:prstGeom prst="rect">
            <a:avLst/>
          </a:prstGeom>
        </p:spPr>
        <p:txBody>
          <a:bodyPr/>
          <a:lstStyle/>
          <a:p>
            <a:fld id="{B7CDA51E-0C75-42DD-A824-F1A1D0B037AC}" type="slidenum">
              <a:rPr lang="en-US" smtClean="0"/>
              <a:t>‹#›</a:t>
            </a:fld>
            <a:endParaRPr lang="en-US" dirty="0"/>
          </a:p>
        </p:txBody>
      </p:sp>
      <p:sp>
        <p:nvSpPr>
          <p:cNvPr id="7" name="Title 1"/>
          <p:cNvSpPr>
            <a:spLocks noGrp="1"/>
          </p:cNvSpPr>
          <p:nvPr>
            <p:ph type="title"/>
          </p:nvPr>
        </p:nvSpPr>
        <p:spPr>
          <a:xfrm>
            <a:off x="673100" y="-155575"/>
            <a:ext cx="10515600" cy="1325563"/>
          </a:xfrm>
        </p:spPr>
        <p:txBody>
          <a:bodyPr/>
          <a:lstStyle/>
          <a:p>
            <a:r>
              <a:rPr lang="en-US"/>
              <a:t>Click to edit Master title style</a:t>
            </a:r>
          </a:p>
        </p:txBody>
      </p:sp>
    </p:spTree>
    <p:extLst>
      <p:ext uri="{BB962C8B-B14F-4D97-AF65-F5344CB8AC3E}">
        <p14:creationId xmlns:p14="http://schemas.microsoft.com/office/powerpoint/2010/main" val="26677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142875"/>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16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16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333751" y="6356350"/>
            <a:ext cx="8148336"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7" name="Slide Number Placeholder 6"/>
          <p:cNvSpPr>
            <a:spLocks noGrp="1"/>
          </p:cNvSpPr>
          <p:nvPr>
            <p:ph type="sldNum" sz="quarter" idx="12"/>
          </p:nvPr>
        </p:nvSpPr>
        <p:spPr>
          <a:xfrm>
            <a:off x="11482086" y="6356350"/>
            <a:ext cx="462986" cy="365125"/>
          </a:xfrm>
          <a:prstGeom prst="rect">
            <a:avLst/>
          </a:prstGeom>
        </p:spPr>
        <p:txBody>
          <a:bodyPr/>
          <a:lstStyle/>
          <a:p>
            <a:fld id="{B7CDA51E-0C75-42DD-A824-F1A1D0B037AC}" type="slidenum">
              <a:rPr lang="en-US" smtClean="0"/>
              <a:t>‹#›</a:t>
            </a:fld>
            <a:endParaRPr lang="en-US"/>
          </a:p>
        </p:txBody>
      </p:sp>
    </p:spTree>
    <p:extLst>
      <p:ext uri="{BB962C8B-B14F-4D97-AF65-F5344CB8AC3E}">
        <p14:creationId xmlns:p14="http://schemas.microsoft.com/office/powerpoint/2010/main" val="128655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2788" y="-15557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8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8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333751" y="6334126"/>
            <a:ext cx="8136760" cy="387350"/>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9" name="Slide Number Placeholder 8"/>
          <p:cNvSpPr>
            <a:spLocks noGrp="1"/>
          </p:cNvSpPr>
          <p:nvPr>
            <p:ph type="sldNum" sz="quarter" idx="12"/>
          </p:nvPr>
        </p:nvSpPr>
        <p:spPr>
          <a:xfrm>
            <a:off x="11470511" y="6356350"/>
            <a:ext cx="474561" cy="365125"/>
          </a:xfrm>
          <a:prstGeom prst="rect">
            <a:avLst/>
          </a:prstGeom>
        </p:spPr>
        <p:txBody>
          <a:bodyPr/>
          <a:lstStyle/>
          <a:p>
            <a:fld id="{B7CDA51E-0C75-42DD-A824-F1A1D0B037AC}" type="slidenum">
              <a:rPr lang="en-US" smtClean="0"/>
              <a:t>‹#›</a:t>
            </a:fld>
            <a:endParaRPr lang="en-US"/>
          </a:p>
        </p:txBody>
      </p:sp>
    </p:spTree>
    <p:extLst>
      <p:ext uri="{BB962C8B-B14F-4D97-AF65-F5344CB8AC3E}">
        <p14:creationId xmlns:p14="http://schemas.microsoft.com/office/powerpoint/2010/main" val="1120476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333750" y="6356350"/>
            <a:ext cx="8136760"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a:xfrm>
            <a:off x="11470510" y="6356350"/>
            <a:ext cx="451413" cy="365125"/>
          </a:xfrm>
          <a:prstGeom prst="rect">
            <a:avLst/>
          </a:prstGeom>
        </p:spPr>
        <p:txBody>
          <a:bodyPr/>
          <a:lstStyle/>
          <a:p>
            <a:fld id="{B7CDA51E-0C75-42DD-A824-F1A1D0B037AC}" type="slidenum">
              <a:rPr lang="en-US" smtClean="0"/>
              <a:t>‹#›</a:t>
            </a:fld>
            <a:endParaRPr lang="en-US"/>
          </a:p>
        </p:txBody>
      </p:sp>
    </p:spTree>
    <p:extLst>
      <p:ext uri="{BB962C8B-B14F-4D97-AF65-F5344CB8AC3E}">
        <p14:creationId xmlns:p14="http://schemas.microsoft.com/office/powerpoint/2010/main" val="207453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333750" y="6356350"/>
            <a:ext cx="8136760"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4" name="Slide Number Placeholder 3"/>
          <p:cNvSpPr>
            <a:spLocks noGrp="1"/>
          </p:cNvSpPr>
          <p:nvPr>
            <p:ph type="sldNum" sz="quarter" idx="12"/>
          </p:nvPr>
        </p:nvSpPr>
        <p:spPr>
          <a:xfrm>
            <a:off x="11470510" y="6356350"/>
            <a:ext cx="451413" cy="365125"/>
          </a:xfrm>
          <a:prstGeom prst="rect">
            <a:avLst/>
          </a:prstGeom>
        </p:spPr>
        <p:txBody>
          <a:bodyPr/>
          <a:lstStyle/>
          <a:p>
            <a:fld id="{B7CDA51E-0C75-42DD-A824-F1A1D0B037AC}" type="slidenum">
              <a:rPr lang="en-US" smtClean="0"/>
              <a:t>‹#›</a:t>
            </a:fld>
            <a:endParaRPr lang="en-US"/>
          </a:p>
        </p:txBody>
      </p:sp>
    </p:spTree>
    <p:extLst>
      <p:ext uri="{BB962C8B-B14F-4D97-AF65-F5344CB8AC3E}">
        <p14:creationId xmlns:p14="http://schemas.microsoft.com/office/powerpoint/2010/main" val="52453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3333751" y="6356350"/>
            <a:ext cx="8148336"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7" name="Slide Number Placeholder 6"/>
          <p:cNvSpPr>
            <a:spLocks noGrp="1"/>
          </p:cNvSpPr>
          <p:nvPr>
            <p:ph type="sldNum" sz="quarter" idx="12"/>
          </p:nvPr>
        </p:nvSpPr>
        <p:spPr>
          <a:xfrm>
            <a:off x="11482086" y="6356350"/>
            <a:ext cx="451412" cy="365125"/>
          </a:xfrm>
          <a:prstGeom prst="rect">
            <a:avLst/>
          </a:prstGeom>
        </p:spPr>
        <p:txBody>
          <a:bodyPr/>
          <a:lstStyle/>
          <a:p>
            <a:fld id="{B7CDA51E-0C75-42DD-A824-F1A1D0B037AC}" type="slidenum">
              <a:rPr lang="en-US" smtClean="0"/>
              <a:t>‹#›</a:t>
            </a:fld>
            <a:endParaRPr lang="en-US"/>
          </a:p>
        </p:txBody>
      </p:sp>
    </p:spTree>
    <p:extLst>
      <p:ext uri="{BB962C8B-B14F-4D97-AF65-F5344CB8AC3E}">
        <p14:creationId xmlns:p14="http://schemas.microsoft.com/office/powerpoint/2010/main" val="230373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a:xfrm>
            <a:off x="3333750" y="6356350"/>
            <a:ext cx="8125187" cy="365125"/>
          </a:xfrm>
          <a:prstGeom prst="rect">
            <a:avLst/>
          </a:prstGeom>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7" name="Slide Number Placeholder 6"/>
          <p:cNvSpPr>
            <a:spLocks noGrp="1"/>
          </p:cNvSpPr>
          <p:nvPr>
            <p:ph type="sldNum" sz="quarter" idx="12"/>
          </p:nvPr>
        </p:nvSpPr>
        <p:spPr>
          <a:xfrm>
            <a:off x="11458937" y="6356350"/>
            <a:ext cx="474561" cy="365125"/>
          </a:xfrm>
          <a:prstGeom prst="rect">
            <a:avLst/>
          </a:prstGeom>
        </p:spPr>
        <p:txBody>
          <a:bodyPr/>
          <a:lstStyle/>
          <a:p>
            <a:fld id="{B7CDA51E-0C75-42DD-A824-F1A1D0B037AC}" type="slidenum">
              <a:rPr lang="en-US" smtClean="0"/>
              <a:t>‹#›</a:t>
            </a:fld>
            <a:endParaRPr lang="en-US"/>
          </a:p>
        </p:txBody>
      </p:sp>
    </p:spTree>
    <p:extLst>
      <p:ext uri="{BB962C8B-B14F-4D97-AF65-F5344CB8AC3E}">
        <p14:creationId xmlns:p14="http://schemas.microsoft.com/office/powerpoint/2010/main" val="212562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DnDiag">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9385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3190548" y="6104309"/>
            <a:ext cx="9001452" cy="753691"/>
          </a:xfrm>
          <a:prstGeom prst="rect">
            <a:avLst/>
          </a:prstGeom>
          <a:solidFill>
            <a:srgbClr val="F8A9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141379"/>
            <a:ext cx="838200" cy="716621"/>
          </a:xfrm>
          <a:prstGeom prst="rect">
            <a:avLst/>
          </a:prstGeom>
          <a:solidFill>
            <a:srgbClr val="F8A9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hidden="1"/>
          <p:cNvSpPr>
            <a:spLocks noGrp="1"/>
          </p:cNvSpPr>
          <p:nvPr>
            <p:ph type="sldNum" sz="quarter" idx="4"/>
          </p:nvPr>
        </p:nvSpPr>
        <p:spPr>
          <a:xfrm>
            <a:off x="11447363" y="6358199"/>
            <a:ext cx="486135" cy="365125"/>
          </a:xfrm>
          <a:prstGeom prst="rect">
            <a:avLst/>
          </a:prstGeom>
        </p:spPr>
        <p:txBody>
          <a:bodyPr vert="horz" lIns="91440" tIns="45720" rIns="91440" bIns="45720" rtlCol="0" anchor="ctr"/>
          <a:lstStyle>
            <a:lvl1pPr algn="r">
              <a:defRPr sz="1200">
                <a:solidFill>
                  <a:srgbClr val="2B3990"/>
                </a:solidFill>
              </a:defRPr>
            </a:lvl1pPr>
          </a:lstStyle>
          <a:p>
            <a:fld id="{640FDF3F-B759-417F-8236-902CE70F3AD3}" type="slidenum">
              <a:rPr lang="en-US" smtClean="0"/>
              <a:pPr/>
              <a:t>‹#›</a:t>
            </a:fld>
            <a:endParaRPr lang="en-US" dirty="0"/>
          </a:p>
        </p:txBody>
      </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4750" y="6162554"/>
            <a:ext cx="2162886" cy="641329"/>
          </a:xfrm>
          <a:prstGeom prst="rect">
            <a:avLst/>
          </a:prstGeom>
        </p:spPr>
      </p:pic>
      <p:sp>
        <p:nvSpPr>
          <p:cNvPr id="7" name="Footer Placeholder 6"/>
          <p:cNvSpPr>
            <a:spLocks noGrp="1"/>
          </p:cNvSpPr>
          <p:nvPr>
            <p:ph type="ftr" sz="quarter" idx="3"/>
          </p:nvPr>
        </p:nvSpPr>
        <p:spPr>
          <a:xfrm>
            <a:off x="3333750" y="6333200"/>
            <a:ext cx="8113613" cy="365125"/>
          </a:xfrm>
          <a:prstGeom prst="rect">
            <a:avLst/>
          </a:prstGeom>
        </p:spPr>
        <p:txBody>
          <a:bodyPr vert="horz" lIns="91440" tIns="45720" rIns="91440" bIns="45720" rtlCol="0" anchor="ctr"/>
          <a:lstStyle>
            <a:lvl1pPr algn="l">
              <a:defRPr sz="950">
                <a:solidFill>
                  <a:schemeClr val="tx1">
                    <a:tint val="75000"/>
                  </a:schemeClr>
                </a:solidFill>
              </a:defRPr>
            </a:lvl1pPr>
          </a:lstStyle>
          <a:p>
            <a:r>
              <a:rPr lang="en-US" dirty="0"/>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p>
        </p:txBody>
      </p:sp>
      <p:sp>
        <p:nvSpPr>
          <p:cNvPr id="10" name="Rectangle 9"/>
          <p:cNvSpPr/>
          <p:nvPr userDrawn="1"/>
        </p:nvSpPr>
        <p:spPr>
          <a:xfrm>
            <a:off x="0" y="-1"/>
            <a:ext cx="12192000" cy="963827"/>
          </a:xfrm>
          <a:prstGeom prst="rect">
            <a:avLst/>
          </a:prstGeom>
          <a:solidFill>
            <a:srgbClr val="F8A94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73100" y="-15557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22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rgbClr val="2B39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B399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B399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B399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399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399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D21t2kzk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time_continue=6&amp;v=k90rPnuwNF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childtrafficking@acf.hhs.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projectnorest.org/" TargetMode="External"/><Relationship Id="rId2" Type="http://schemas.openxmlformats.org/officeDocument/2006/relationships/hyperlink" Target="http://projectnorest.web.unc.edu/"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40475" y="5336498"/>
            <a:ext cx="9028253" cy="1094281"/>
          </a:xfrm>
        </p:spPr>
        <p:txBody>
          <a:bodyPr>
            <a:normAutofit/>
          </a:bodyPr>
          <a:lstStyle/>
          <a:p>
            <a:r>
              <a:rPr lang="en-US" sz="2400" dirty="0"/>
              <a:t>Eastern Region Program Administrators</a:t>
            </a:r>
          </a:p>
          <a:p>
            <a:r>
              <a:rPr lang="en-US" sz="2400" dirty="0"/>
              <a:t>August 23, 2018</a:t>
            </a:r>
          </a:p>
        </p:txBody>
      </p:sp>
      <p:sp>
        <p:nvSpPr>
          <p:cNvPr id="2" name="Title 1"/>
          <p:cNvSpPr>
            <a:spLocks noGrp="1"/>
          </p:cNvSpPr>
          <p:nvPr>
            <p:ph type="ctrTitle"/>
          </p:nvPr>
        </p:nvSpPr>
        <p:spPr>
          <a:xfrm>
            <a:off x="2531801" y="3122888"/>
            <a:ext cx="9144000" cy="2058500"/>
          </a:xfrm>
        </p:spPr>
        <p:txBody>
          <a:bodyPr>
            <a:normAutofit fontScale="90000"/>
          </a:bodyPr>
          <a:lstStyle/>
          <a:p>
            <a:r>
              <a:rPr lang="en-US" dirty="0"/>
              <a:t>Human Trafficking and Child Welfare in NC</a:t>
            </a:r>
            <a:br>
              <a:rPr lang="en-US" dirty="0"/>
            </a:br>
            <a:br>
              <a:rPr lang="en-US" dirty="0"/>
            </a:br>
            <a:r>
              <a:rPr lang="en-US" sz="2400" dirty="0"/>
              <a:t>D. F. Duncan</a:t>
            </a:r>
            <a:br>
              <a:rPr lang="en-US" sz="2400" dirty="0"/>
            </a:br>
            <a:r>
              <a:rPr lang="en-US" sz="2400" dirty="0"/>
              <a:t>Research Professor</a:t>
            </a:r>
            <a:br>
              <a:rPr lang="en-US" sz="2400" dirty="0"/>
            </a:br>
            <a:r>
              <a:rPr lang="en-US" sz="2400" dirty="0"/>
              <a:t>UNC-CH School Of Social Work</a:t>
            </a:r>
          </a:p>
        </p:txBody>
      </p:sp>
    </p:spTree>
    <p:extLst>
      <p:ext uri="{BB962C8B-B14F-4D97-AF65-F5344CB8AC3E}">
        <p14:creationId xmlns:p14="http://schemas.microsoft.com/office/powerpoint/2010/main" val="105089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DB83-69C8-F54E-8A0B-A6BEE02CB49E}"/>
              </a:ext>
            </a:extLst>
          </p:cNvPr>
          <p:cNvSpPr>
            <a:spLocks noGrp="1"/>
          </p:cNvSpPr>
          <p:nvPr>
            <p:ph type="title"/>
          </p:nvPr>
        </p:nvSpPr>
        <p:spPr/>
        <p:txBody>
          <a:bodyPr/>
          <a:lstStyle/>
          <a:p>
            <a:r>
              <a:rPr lang="en-US" dirty="0"/>
              <a:t>Project NO REST Pilot Sites</a:t>
            </a:r>
          </a:p>
        </p:txBody>
      </p:sp>
      <p:pic>
        <p:nvPicPr>
          <p:cNvPr id="7" name="Content Placeholder 6">
            <a:extLst>
              <a:ext uri="{FF2B5EF4-FFF2-40B4-BE49-F238E27FC236}">
                <a16:creationId xmlns:a16="http://schemas.microsoft.com/office/drawing/2014/main" id="{9B421D7D-7DCA-6544-9D4E-E3FADE80EC6A}"/>
              </a:ext>
            </a:extLst>
          </p:cNvPr>
          <p:cNvPicPr>
            <a:picLocks noGrp="1" noChangeAspect="1"/>
          </p:cNvPicPr>
          <p:nvPr>
            <p:ph idx="1"/>
          </p:nvPr>
        </p:nvPicPr>
        <p:blipFill>
          <a:blip r:embed="rId2"/>
          <a:stretch>
            <a:fillRect/>
          </a:stretch>
        </p:blipFill>
        <p:spPr>
          <a:xfrm>
            <a:off x="2418722" y="1041401"/>
            <a:ext cx="6307238" cy="4722812"/>
          </a:xfrm>
          <a:prstGeom prst="rect">
            <a:avLst/>
          </a:prstGeom>
        </p:spPr>
      </p:pic>
      <p:sp>
        <p:nvSpPr>
          <p:cNvPr id="4" name="Footer Placeholder 3">
            <a:extLst>
              <a:ext uri="{FF2B5EF4-FFF2-40B4-BE49-F238E27FC236}">
                <a16:creationId xmlns:a16="http://schemas.microsoft.com/office/drawing/2014/main" id="{D088FCD0-FD45-8642-98DF-BF8CD14CA77E}"/>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A739AB85-CFB0-144D-9E90-2C0A81643C20}"/>
              </a:ext>
            </a:extLst>
          </p:cNvPr>
          <p:cNvSpPr>
            <a:spLocks noGrp="1"/>
          </p:cNvSpPr>
          <p:nvPr>
            <p:ph type="sldNum" sz="quarter" idx="12"/>
          </p:nvPr>
        </p:nvSpPr>
        <p:spPr/>
        <p:txBody>
          <a:bodyPr/>
          <a:lstStyle/>
          <a:p>
            <a:fld id="{B7CDA51E-0C75-42DD-A824-F1A1D0B037AC}" type="slidenum">
              <a:rPr lang="en-US" smtClean="0"/>
              <a:t>10</a:t>
            </a:fld>
            <a:endParaRPr lang="en-US" dirty="0"/>
          </a:p>
        </p:txBody>
      </p:sp>
    </p:spTree>
    <p:extLst>
      <p:ext uri="{BB962C8B-B14F-4D97-AF65-F5344CB8AC3E}">
        <p14:creationId xmlns:p14="http://schemas.microsoft.com/office/powerpoint/2010/main" val="98413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832128" y="2949588"/>
            <a:ext cx="10772742" cy="1074307"/>
          </a:xfrm>
        </p:spPr>
        <p:txBody>
          <a:bodyPr>
            <a:noAutofit/>
          </a:bodyPr>
          <a:lstStyle/>
          <a:p>
            <a:pPr eaLnBrk="1" hangingPunct="1"/>
            <a:br>
              <a:rPr lang="en-US" dirty="0">
                <a:latin typeface="Franklin Gothic Medium"/>
                <a:cs typeface="Franklin Gothic Medium"/>
              </a:rPr>
            </a:br>
            <a:r>
              <a:rPr lang="en-US" dirty="0">
                <a:latin typeface="Franklin Gothic Medium"/>
                <a:cs typeface="Franklin Gothic Medium"/>
              </a:rPr>
              <a:t>Human Trafficking in North Carolina</a:t>
            </a:r>
          </a:p>
        </p:txBody>
      </p:sp>
      <p:sp>
        <p:nvSpPr>
          <p:cNvPr id="14340" name="Footer Placeholder 3"/>
          <p:cNvSpPr>
            <a:spLocks noGrp="1"/>
          </p:cNvSpPr>
          <p:nvPr>
            <p:ph type="ftr" sz="quarter" idx="1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a:solidFill>
                  <a:srgbClr val="2B3990"/>
                </a:solidFill>
                <a:latin typeface="Franklin Gothic Book" charset="0"/>
              </a:rPr>
              <a:t>Funded through the Department of Health and Human Services, Administration for Children and Families, Children</a:t>
            </a:r>
            <a:r>
              <a:rPr lang="ja-JP" altLang="en-US">
                <a:solidFill>
                  <a:srgbClr val="2B3990"/>
                </a:solidFill>
                <a:latin typeface="Franklin Gothic Book" charset="0"/>
              </a:rPr>
              <a:t>’</a:t>
            </a:r>
            <a:r>
              <a:rPr lang="en-US">
                <a:solidFill>
                  <a:srgbClr val="2B3990"/>
                </a:solidFill>
                <a:latin typeface="Franklin Gothic Book" charset="0"/>
              </a:rPr>
              <a:t>s Bureau, Grant #90CA1822-01</a:t>
            </a:r>
          </a:p>
        </p:txBody>
      </p:sp>
      <p:sp>
        <p:nvSpPr>
          <p:cNvPr id="1024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6A70AEDA-3B61-1640-B1CA-F517E7F9C77A}" type="slidenum">
              <a:rPr lang="en-US" sz="1200">
                <a:solidFill>
                  <a:srgbClr val="2B3990"/>
                </a:solidFill>
                <a:latin typeface="Franklin Gothic Book" charset="0"/>
              </a:rPr>
              <a:pPr/>
              <a:t>11</a:t>
            </a:fld>
            <a:endParaRPr lang="en-US" sz="1200">
              <a:solidFill>
                <a:srgbClr val="2B3990"/>
              </a:solidFill>
              <a:latin typeface="Franklin Gothic Book" charset="0"/>
            </a:endParaRPr>
          </a:p>
        </p:txBody>
      </p:sp>
    </p:spTree>
    <p:extLst>
      <p:ext uri="{BB962C8B-B14F-4D97-AF65-F5344CB8AC3E}">
        <p14:creationId xmlns:p14="http://schemas.microsoft.com/office/powerpoint/2010/main" val="423290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Trafficking in North Carolina	</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dirty="0"/>
              <a:t>Common Threads</a:t>
            </a:r>
          </a:p>
          <a:p>
            <a:pPr marL="0" indent="0">
              <a:buNone/>
            </a:pPr>
            <a:endParaRPr lang="en-US" dirty="0"/>
          </a:p>
          <a:p>
            <a:pPr marL="0" indent="0" algn="ctr">
              <a:buNone/>
            </a:pPr>
            <a:r>
              <a:rPr lang="en-US" u="sng" dirty="0">
                <a:hlinkClick r:id="rId3"/>
              </a:rPr>
              <a:t>https://www.youtube.com/watch?v=nD21t2kzkts</a:t>
            </a:r>
            <a:endParaRPr lang="en-US" dirty="0"/>
          </a:p>
          <a:p>
            <a:pPr marL="0" indent="0" algn="ctr">
              <a:buNone/>
            </a:pPr>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12</a:t>
            </a:fld>
            <a:endParaRPr lang="en-US" dirty="0"/>
          </a:p>
        </p:txBody>
      </p:sp>
    </p:spTree>
    <p:extLst>
      <p:ext uri="{BB962C8B-B14F-4D97-AF65-F5344CB8AC3E}">
        <p14:creationId xmlns:p14="http://schemas.microsoft.com/office/powerpoint/2010/main" val="215584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Human Trafficking in North Carolina</a:t>
            </a:r>
          </a:p>
        </p:txBody>
      </p:sp>
      <p:sp>
        <p:nvSpPr>
          <p:cNvPr id="2" name="Text Placeholder 1"/>
          <p:cNvSpPr>
            <a:spLocks noGrp="1"/>
          </p:cNvSpPr>
          <p:nvPr>
            <p:ph idx="1"/>
          </p:nvPr>
        </p:nvSpPr>
        <p:spPr/>
        <p:txBody>
          <a:bodyPr>
            <a:normAutofit/>
          </a:bodyPr>
          <a:lstStyle/>
          <a:p>
            <a:r>
              <a:rPr lang="en-US" sz="3600" dirty="0"/>
              <a:t>What is human trafficking?</a:t>
            </a:r>
          </a:p>
          <a:p>
            <a:pPr lvl="1"/>
            <a:r>
              <a:rPr lang="en-US" sz="3200" dirty="0"/>
              <a:t>Human trafficking is defined as forcing, fooling or frightening someone into performing labor or sex acts for profit. Any commercial sex act with minors is considered trafficking.</a:t>
            </a:r>
          </a:p>
          <a:p>
            <a:pPr lvl="1"/>
            <a:r>
              <a:rPr lang="en-US" sz="3200" dirty="0"/>
              <a:t>Human trafficking can occur anywhere, in large cities, small towns and rural areas.</a:t>
            </a:r>
          </a:p>
          <a:p>
            <a:endParaRPr lang="en-US" sz="3600" dirty="0"/>
          </a:p>
        </p:txBody>
      </p:sp>
      <p:sp>
        <p:nvSpPr>
          <p:cNvPr id="3" name="Footer Placeholder 2"/>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4" name="Slide Number Placeholder 3"/>
          <p:cNvSpPr>
            <a:spLocks noGrp="1"/>
          </p:cNvSpPr>
          <p:nvPr>
            <p:ph type="sldNum" sz="quarter" idx="12"/>
          </p:nvPr>
        </p:nvSpPr>
        <p:spPr/>
        <p:txBody>
          <a:bodyPr/>
          <a:lstStyle/>
          <a:p>
            <a:fld id="{B7CDA51E-0C75-42DD-A824-F1A1D0B037AC}" type="slidenum">
              <a:rPr lang="en-US" smtClean="0"/>
              <a:t>13</a:t>
            </a:fld>
            <a:endParaRPr lang="en-US" dirty="0"/>
          </a:p>
        </p:txBody>
      </p:sp>
    </p:spTree>
    <p:extLst>
      <p:ext uri="{BB962C8B-B14F-4D97-AF65-F5344CB8AC3E}">
        <p14:creationId xmlns:p14="http://schemas.microsoft.com/office/powerpoint/2010/main" val="224101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B50D-01B2-C440-9EB5-6CF47D474F6A}"/>
              </a:ext>
            </a:extLst>
          </p:cNvPr>
          <p:cNvSpPr>
            <a:spLocks noGrp="1"/>
          </p:cNvSpPr>
          <p:nvPr>
            <p:ph type="title"/>
          </p:nvPr>
        </p:nvSpPr>
        <p:spPr/>
        <p:txBody>
          <a:bodyPr/>
          <a:lstStyle/>
          <a:p>
            <a:r>
              <a:rPr lang="en-US" dirty="0"/>
              <a:t>Human Trafficking in North Carolina</a:t>
            </a:r>
          </a:p>
        </p:txBody>
      </p:sp>
      <p:sp>
        <p:nvSpPr>
          <p:cNvPr id="3" name="Content Placeholder 2">
            <a:extLst>
              <a:ext uri="{FF2B5EF4-FFF2-40B4-BE49-F238E27FC236}">
                <a16:creationId xmlns:a16="http://schemas.microsoft.com/office/drawing/2014/main" id="{49F95FA9-6BF4-D245-AE1F-AF0CCEDC4436}"/>
              </a:ext>
            </a:extLst>
          </p:cNvPr>
          <p:cNvSpPr>
            <a:spLocks noGrp="1"/>
          </p:cNvSpPr>
          <p:nvPr>
            <p:ph idx="1"/>
          </p:nvPr>
        </p:nvSpPr>
        <p:spPr>
          <a:xfrm>
            <a:off x="768485" y="1235413"/>
            <a:ext cx="10585315" cy="4528779"/>
          </a:xfrm>
        </p:spPr>
        <p:txBody>
          <a:bodyPr/>
          <a:lstStyle/>
          <a:p>
            <a:r>
              <a:rPr lang="en-US" dirty="0"/>
              <a:t>There is human trafficking in North Carolina. </a:t>
            </a:r>
          </a:p>
          <a:p>
            <a:r>
              <a:rPr lang="en-US" dirty="0"/>
              <a:t>We think the state is a hub for human trafficking due to its major highways, big sporting events, and large population.</a:t>
            </a:r>
          </a:p>
          <a:p>
            <a:r>
              <a:rPr lang="en-US" dirty="0"/>
              <a:t>Trafficking occurs all over the state.</a:t>
            </a:r>
          </a:p>
        </p:txBody>
      </p:sp>
      <p:sp>
        <p:nvSpPr>
          <p:cNvPr id="4" name="Footer Placeholder 3">
            <a:extLst>
              <a:ext uri="{FF2B5EF4-FFF2-40B4-BE49-F238E27FC236}">
                <a16:creationId xmlns:a16="http://schemas.microsoft.com/office/drawing/2014/main" id="{C20C22A7-17C0-6A40-8E73-334701606E8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B43A025D-16E6-1C42-8F31-E57A48283FD8}"/>
              </a:ext>
            </a:extLst>
          </p:cNvPr>
          <p:cNvSpPr>
            <a:spLocks noGrp="1"/>
          </p:cNvSpPr>
          <p:nvPr>
            <p:ph type="sldNum" sz="quarter" idx="12"/>
          </p:nvPr>
        </p:nvSpPr>
        <p:spPr/>
        <p:txBody>
          <a:bodyPr/>
          <a:lstStyle/>
          <a:p>
            <a:fld id="{B7CDA51E-0C75-42DD-A824-F1A1D0B037AC}" type="slidenum">
              <a:rPr lang="en-US" smtClean="0"/>
              <a:t>14</a:t>
            </a:fld>
            <a:endParaRPr lang="en-US" dirty="0"/>
          </a:p>
        </p:txBody>
      </p:sp>
      <p:pic>
        <p:nvPicPr>
          <p:cNvPr id="7" name="Picture 6"/>
          <p:cNvPicPr>
            <a:picLocks noChangeAspect="1"/>
          </p:cNvPicPr>
          <p:nvPr/>
        </p:nvPicPr>
        <p:blipFill>
          <a:blip r:embed="rId3"/>
          <a:stretch>
            <a:fillRect/>
          </a:stretch>
        </p:blipFill>
        <p:spPr>
          <a:xfrm>
            <a:off x="2840139" y="1513562"/>
            <a:ext cx="8091000" cy="6252136"/>
          </a:xfrm>
          <a:prstGeom prst="rect">
            <a:avLst/>
          </a:prstGeom>
        </p:spPr>
      </p:pic>
    </p:spTree>
    <p:extLst>
      <p:ext uri="{BB962C8B-B14F-4D97-AF65-F5344CB8AC3E}">
        <p14:creationId xmlns:p14="http://schemas.microsoft.com/office/powerpoint/2010/main" val="223990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4E81-8921-7847-BA52-3C5F72578B6A}"/>
              </a:ext>
            </a:extLst>
          </p:cNvPr>
          <p:cNvSpPr>
            <a:spLocks noGrp="1"/>
          </p:cNvSpPr>
          <p:nvPr>
            <p:ph type="title"/>
          </p:nvPr>
        </p:nvSpPr>
        <p:spPr/>
        <p:txBody>
          <a:bodyPr/>
          <a:lstStyle/>
          <a:p>
            <a:r>
              <a:rPr lang="en-US" dirty="0"/>
              <a:t>Human Trafficking in North Carolina</a:t>
            </a:r>
          </a:p>
        </p:txBody>
      </p:sp>
      <p:pic>
        <p:nvPicPr>
          <p:cNvPr id="7" name="Content Placeholder 6">
            <a:extLst>
              <a:ext uri="{FF2B5EF4-FFF2-40B4-BE49-F238E27FC236}">
                <a16:creationId xmlns:a16="http://schemas.microsoft.com/office/drawing/2014/main" id="{BF871BBC-4A6C-554E-AC2F-16E67D148D7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00780" y="1825625"/>
            <a:ext cx="6990439" cy="3938588"/>
          </a:xfrm>
        </p:spPr>
      </p:pic>
      <p:sp>
        <p:nvSpPr>
          <p:cNvPr id="4" name="Footer Placeholder 3">
            <a:extLst>
              <a:ext uri="{FF2B5EF4-FFF2-40B4-BE49-F238E27FC236}">
                <a16:creationId xmlns:a16="http://schemas.microsoft.com/office/drawing/2014/main" id="{95F97BF7-8816-F74D-B67B-A2168DCFB857}"/>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D4D5BC57-1CA8-584B-B092-A099BE955F72}"/>
              </a:ext>
            </a:extLst>
          </p:cNvPr>
          <p:cNvSpPr>
            <a:spLocks noGrp="1"/>
          </p:cNvSpPr>
          <p:nvPr>
            <p:ph type="sldNum" sz="quarter" idx="12"/>
          </p:nvPr>
        </p:nvSpPr>
        <p:spPr/>
        <p:txBody>
          <a:bodyPr/>
          <a:lstStyle/>
          <a:p>
            <a:fld id="{B7CDA51E-0C75-42DD-A824-F1A1D0B037AC}" type="slidenum">
              <a:rPr lang="en-US" smtClean="0"/>
              <a:t>15</a:t>
            </a:fld>
            <a:endParaRPr lang="en-US" dirty="0"/>
          </a:p>
        </p:txBody>
      </p:sp>
      <p:sp>
        <p:nvSpPr>
          <p:cNvPr id="8" name="TextBox 7">
            <a:extLst>
              <a:ext uri="{FF2B5EF4-FFF2-40B4-BE49-F238E27FC236}">
                <a16:creationId xmlns:a16="http://schemas.microsoft.com/office/drawing/2014/main" id="{44F0C35F-1A42-8644-8A81-BBCA4DBCAFEB}"/>
              </a:ext>
            </a:extLst>
          </p:cNvPr>
          <p:cNvSpPr txBox="1"/>
          <p:nvPr/>
        </p:nvSpPr>
        <p:spPr>
          <a:xfrm>
            <a:off x="794479" y="1424066"/>
            <a:ext cx="9021829" cy="369332"/>
          </a:xfrm>
          <a:prstGeom prst="rect">
            <a:avLst/>
          </a:prstGeom>
          <a:noFill/>
        </p:spPr>
        <p:txBody>
          <a:bodyPr wrap="none" rtlCol="0">
            <a:spAutoFit/>
          </a:bodyPr>
          <a:lstStyle/>
          <a:p>
            <a:r>
              <a:rPr lang="en-US" dirty="0"/>
              <a:t>In 2017, North Carolina ranked 8</a:t>
            </a:r>
            <a:r>
              <a:rPr lang="en-US" baseline="30000" dirty="0"/>
              <a:t>th</a:t>
            </a:r>
            <a:r>
              <a:rPr lang="en-US" dirty="0"/>
              <a:t> in the nation for the number of human trafficking cases</a:t>
            </a:r>
          </a:p>
        </p:txBody>
      </p:sp>
    </p:spTree>
    <p:extLst>
      <p:ext uri="{BB962C8B-B14F-4D97-AF65-F5344CB8AC3E}">
        <p14:creationId xmlns:p14="http://schemas.microsoft.com/office/powerpoint/2010/main" val="633543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94AB-05CC-334C-973F-1EC84D9FD7D0}"/>
              </a:ext>
            </a:extLst>
          </p:cNvPr>
          <p:cNvSpPr>
            <a:spLocks noGrp="1"/>
          </p:cNvSpPr>
          <p:nvPr>
            <p:ph type="title"/>
          </p:nvPr>
        </p:nvSpPr>
        <p:spPr/>
        <p:txBody>
          <a:bodyPr/>
          <a:lstStyle/>
          <a:p>
            <a:r>
              <a:rPr lang="en-US" dirty="0"/>
              <a:t>Human Trafficking in North Carolina</a:t>
            </a:r>
          </a:p>
        </p:txBody>
      </p:sp>
      <p:pic>
        <p:nvPicPr>
          <p:cNvPr id="8" name="Content Placeholder 7">
            <a:extLst>
              <a:ext uri="{FF2B5EF4-FFF2-40B4-BE49-F238E27FC236}">
                <a16:creationId xmlns:a16="http://schemas.microsoft.com/office/drawing/2014/main" id="{FDA734BB-98F3-4848-B590-86DE9BB48F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1168" y="1497053"/>
            <a:ext cx="4883482" cy="4163972"/>
          </a:xfrm>
        </p:spPr>
      </p:pic>
      <p:pic>
        <p:nvPicPr>
          <p:cNvPr id="10" name="Content Placeholder 9">
            <a:extLst>
              <a:ext uri="{FF2B5EF4-FFF2-40B4-BE49-F238E27FC236}">
                <a16:creationId xmlns:a16="http://schemas.microsoft.com/office/drawing/2014/main" id="{2DBF8036-570C-BF4E-98BF-841FBA455E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18503" y="1497053"/>
            <a:ext cx="4746347" cy="4373522"/>
          </a:xfrm>
        </p:spPr>
      </p:pic>
      <p:sp>
        <p:nvSpPr>
          <p:cNvPr id="5" name="Footer Placeholder 4">
            <a:extLst>
              <a:ext uri="{FF2B5EF4-FFF2-40B4-BE49-F238E27FC236}">
                <a16:creationId xmlns:a16="http://schemas.microsoft.com/office/drawing/2014/main" id="{E9E70F45-4CCC-0046-9EF3-F236C25CBEFD}"/>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6" name="Slide Number Placeholder 5">
            <a:extLst>
              <a:ext uri="{FF2B5EF4-FFF2-40B4-BE49-F238E27FC236}">
                <a16:creationId xmlns:a16="http://schemas.microsoft.com/office/drawing/2014/main" id="{64AC5006-6143-E34A-9E2C-A912A4692D68}"/>
              </a:ext>
            </a:extLst>
          </p:cNvPr>
          <p:cNvSpPr>
            <a:spLocks noGrp="1"/>
          </p:cNvSpPr>
          <p:nvPr>
            <p:ph type="sldNum" sz="quarter" idx="12"/>
          </p:nvPr>
        </p:nvSpPr>
        <p:spPr/>
        <p:txBody>
          <a:bodyPr/>
          <a:lstStyle/>
          <a:p>
            <a:fld id="{B7CDA51E-0C75-42DD-A824-F1A1D0B037AC}" type="slidenum">
              <a:rPr lang="en-US" smtClean="0"/>
              <a:t>16</a:t>
            </a:fld>
            <a:endParaRPr lang="en-US"/>
          </a:p>
        </p:txBody>
      </p:sp>
    </p:spTree>
    <p:extLst>
      <p:ext uri="{BB962C8B-B14F-4D97-AF65-F5344CB8AC3E}">
        <p14:creationId xmlns:p14="http://schemas.microsoft.com/office/powerpoint/2010/main" val="213938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D777-113D-2C4A-88C6-42258D65C1A8}"/>
              </a:ext>
            </a:extLst>
          </p:cNvPr>
          <p:cNvSpPr>
            <a:spLocks noGrp="1"/>
          </p:cNvSpPr>
          <p:nvPr>
            <p:ph type="title"/>
          </p:nvPr>
        </p:nvSpPr>
        <p:spPr/>
        <p:txBody>
          <a:bodyPr/>
          <a:lstStyle/>
          <a:p>
            <a:r>
              <a:rPr lang="en-US" dirty="0"/>
              <a:t>Human Trafficking in North Carolina</a:t>
            </a:r>
          </a:p>
        </p:txBody>
      </p:sp>
      <p:pic>
        <p:nvPicPr>
          <p:cNvPr id="8" name="Content Placeholder 7">
            <a:extLst>
              <a:ext uri="{FF2B5EF4-FFF2-40B4-BE49-F238E27FC236}">
                <a16:creationId xmlns:a16="http://schemas.microsoft.com/office/drawing/2014/main" id="{51DE29E8-8C1D-DB43-B889-35F232F10FB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10825" y="1825625"/>
            <a:ext cx="5137475" cy="3473450"/>
          </a:xfrm>
        </p:spPr>
      </p:pic>
      <p:sp>
        <p:nvSpPr>
          <p:cNvPr id="5" name="Footer Placeholder 4">
            <a:extLst>
              <a:ext uri="{FF2B5EF4-FFF2-40B4-BE49-F238E27FC236}">
                <a16:creationId xmlns:a16="http://schemas.microsoft.com/office/drawing/2014/main" id="{285B2402-3FBF-C348-930F-DCC4E09C1CF2}"/>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6" name="Slide Number Placeholder 5">
            <a:extLst>
              <a:ext uri="{FF2B5EF4-FFF2-40B4-BE49-F238E27FC236}">
                <a16:creationId xmlns:a16="http://schemas.microsoft.com/office/drawing/2014/main" id="{90B6E01D-FFE0-1243-87E2-22BFF2B4474F}"/>
              </a:ext>
            </a:extLst>
          </p:cNvPr>
          <p:cNvSpPr>
            <a:spLocks noGrp="1"/>
          </p:cNvSpPr>
          <p:nvPr>
            <p:ph type="sldNum" sz="quarter" idx="12"/>
          </p:nvPr>
        </p:nvSpPr>
        <p:spPr/>
        <p:txBody>
          <a:bodyPr/>
          <a:lstStyle/>
          <a:p>
            <a:fld id="{B7CDA51E-0C75-42DD-A824-F1A1D0B037AC}" type="slidenum">
              <a:rPr lang="en-US" smtClean="0"/>
              <a:t>17</a:t>
            </a:fld>
            <a:endParaRPr lang="en-US"/>
          </a:p>
        </p:txBody>
      </p:sp>
      <p:pic>
        <p:nvPicPr>
          <p:cNvPr id="14" name="Content Placeholder 13">
            <a:extLst>
              <a:ext uri="{FF2B5EF4-FFF2-40B4-BE49-F238E27FC236}">
                <a16:creationId xmlns:a16="http://schemas.microsoft.com/office/drawing/2014/main" id="{C85B0F79-2F0F-4E40-8922-505AA72DD9B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98772" y="1825625"/>
            <a:ext cx="5540678" cy="3371850"/>
          </a:xfrm>
        </p:spPr>
      </p:pic>
    </p:spTree>
    <p:extLst>
      <p:ext uri="{BB962C8B-B14F-4D97-AF65-F5344CB8AC3E}">
        <p14:creationId xmlns:p14="http://schemas.microsoft.com/office/powerpoint/2010/main" val="27779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B7FF-3F10-6C48-8775-5D5F56AE6C35}"/>
              </a:ext>
            </a:extLst>
          </p:cNvPr>
          <p:cNvSpPr>
            <a:spLocks noGrp="1"/>
          </p:cNvSpPr>
          <p:nvPr>
            <p:ph type="title"/>
          </p:nvPr>
        </p:nvSpPr>
        <p:spPr/>
        <p:txBody>
          <a:bodyPr/>
          <a:lstStyle/>
          <a:p>
            <a:r>
              <a:rPr lang="en-US" dirty="0"/>
              <a:t>Human Trafficking in the US: Major Types</a:t>
            </a:r>
          </a:p>
        </p:txBody>
      </p:sp>
      <p:sp>
        <p:nvSpPr>
          <p:cNvPr id="3" name="Content Placeholder 2">
            <a:extLst>
              <a:ext uri="{FF2B5EF4-FFF2-40B4-BE49-F238E27FC236}">
                <a16:creationId xmlns:a16="http://schemas.microsoft.com/office/drawing/2014/main" id="{AF4FC6F7-DC20-BD49-BF5E-2D6872629D4C}"/>
              </a:ext>
            </a:extLst>
          </p:cNvPr>
          <p:cNvSpPr>
            <a:spLocks noGrp="1"/>
          </p:cNvSpPr>
          <p:nvPr>
            <p:ph sz="half" idx="1"/>
          </p:nvPr>
        </p:nvSpPr>
        <p:spPr/>
        <p:txBody>
          <a:bodyPr>
            <a:normAutofit fontScale="62500" lnSpcReduction="20000"/>
          </a:bodyPr>
          <a:lstStyle/>
          <a:p>
            <a:pPr marL="514350" indent="-514350">
              <a:buFont typeface="+mj-lt"/>
              <a:buAutoNum type="arabicPeriod"/>
            </a:pPr>
            <a:r>
              <a:rPr lang="en-US" dirty="0"/>
              <a:t>Escort Services</a:t>
            </a:r>
          </a:p>
          <a:p>
            <a:pPr marL="514350" indent="-514350">
              <a:buFont typeface="+mj-lt"/>
              <a:buAutoNum type="arabicPeriod"/>
            </a:pPr>
            <a:r>
              <a:rPr lang="en-US" dirty="0"/>
              <a:t>Illicit Massage, Health &amp; Beauty</a:t>
            </a:r>
          </a:p>
          <a:p>
            <a:pPr marL="514350" indent="-514350">
              <a:buFont typeface="+mj-lt"/>
              <a:buAutoNum type="arabicPeriod"/>
            </a:pPr>
            <a:r>
              <a:rPr lang="en-US" dirty="0"/>
              <a:t>Outdoor Solicitation</a:t>
            </a:r>
          </a:p>
          <a:p>
            <a:pPr marL="514350" indent="-514350">
              <a:buFont typeface="+mj-lt"/>
              <a:buAutoNum type="arabicPeriod"/>
            </a:pPr>
            <a:r>
              <a:rPr lang="en-US" dirty="0">
                <a:solidFill>
                  <a:schemeClr val="accent6"/>
                </a:solidFill>
              </a:rPr>
              <a:t>Residential</a:t>
            </a:r>
          </a:p>
          <a:p>
            <a:pPr marL="514350" indent="-514350">
              <a:buFont typeface="+mj-lt"/>
              <a:buAutoNum type="arabicPeriod"/>
            </a:pPr>
            <a:r>
              <a:rPr lang="en-US" dirty="0">
                <a:solidFill>
                  <a:schemeClr val="accent6"/>
                </a:solidFill>
              </a:rPr>
              <a:t>Domestic Work</a:t>
            </a:r>
          </a:p>
          <a:p>
            <a:pPr marL="514350" indent="-514350">
              <a:buFont typeface="+mj-lt"/>
              <a:buAutoNum type="arabicPeriod"/>
            </a:pPr>
            <a:r>
              <a:rPr lang="en-US" dirty="0"/>
              <a:t>Bars, Strip Club, &amp; Cantinas</a:t>
            </a:r>
          </a:p>
          <a:p>
            <a:pPr marL="514350" indent="-514350">
              <a:buFont typeface="+mj-lt"/>
              <a:buAutoNum type="arabicPeriod"/>
            </a:pPr>
            <a:r>
              <a:rPr lang="en-US" dirty="0"/>
              <a:t>Pornography</a:t>
            </a:r>
          </a:p>
          <a:p>
            <a:pPr marL="514350" indent="-514350">
              <a:buFont typeface="+mj-lt"/>
              <a:buAutoNum type="arabicPeriod"/>
            </a:pPr>
            <a:r>
              <a:rPr lang="en-US" dirty="0">
                <a:solidFill>
                  <a:schemeClr val="accent6"/>
                </a:solidFill>
              </a:rPr>
              <a:t>Traveling Sales Crews</a:t>
            </a:r>
          </a:p>
          <a:p>
            <a:pPr marL="514350" indent="-514350">
              <a:buFont typeface="+mj-lt"/>
              <a:buAutoNum type="arabicPeriod"/>
            </a:pPr>
            <a:r>
              <a:rPr lang="en-US" dirty="0">
                <a:solidFill>
                  <a:schemeClr val="accent6"/>
                </a:solidFill>
              </a:rPr>
              <a:t>Restaurants &amp; Food Service</a:t>
            </a:r>
          </a:p>
          <a:p>
            <a:pPr marL="514350" indent="-514350">
              <a:buFont typeface="+mj-lt"/>
              <a:buAutoNum type="arabicPeriod"/>
            </a:pPr>
            <a:r>
              <a:rPr lang="en-US" dirty="0">
                <a:solidFill>
                  <a:schemeClr val="accent6"/>
                </a:solidFill>
              </a:rPr>
              <a:t>Peddling &amp; Begging</a:t>
            </a:r>
          </a:p>
          <a:p>
            <a:pPr marL="514350" indent="-514350">
              <a:buFont typeface="+mj-lt"/>
              <a:buAutoNum type="arabicPeriod"/>
            </a:pPr>
            <a:r>
              <a:rPr lang="en-US" dirty="0">
                <a:solidFill>
                  <a:schemeClr val="accent6"/>
                </a:solidFill>
              </a:rPr>
              <a:t>Agriculture &amp; Animal Husbandry</a:t>
            </a:r>
          </a:p>
          <a:p>
            <a:pPr marL="514350" indent="-514350">
              <a:buFont typeface="+mj-lt"/>
              <a:buAutoNum type="arabicPeriod"/>
            </a:pPr>
            <a:r>
              <a:rPr lang="en-US" dirty="0"/>
              <a:t>Personal Sexual Servitude</a:t>
            </a:r>
          </a:p>
          <a:p>
            <a:pPr marL="514350" indent="-514350">
              <a:buFont typeface="+mj-lt"/>
              <a:buAutoNum type="arabicPeriod"/>
            </a:pPr>
            <a:r>
              <a:rPr lang="en-US" dirty="0">
                <a:solidFill>
                  <a:schemeClr val="accent6"/>
                </a:solidFill>
              </a:rPr>
              <a:t>Health &amp; Beauty Services</a:t>
            </a:r>
          </a:p>
          <a:p>
            <a:endParaRPr lang="en-US" dirty="0"/>
          </a:p>
        </p:txBody>
      </p:sp>
      <p:sp>
        <p:nvSpPr>
          <p:cNvPr id="4" name="Content Placeholder 3">
            <a:extLst>
              <a:ext uri="{FF2B5EF4-FFF2-40B4-BE49-F238E27FC236}">
                <a16:creationId xmlns:a16="http://schemas.microsoft.com/office/drawing/2014/main" id="{549C18BC-7237-F241-85AB-FA3445344C6D}"/>
              </a:ext>
            </a:extLst>
          </p:cNvPr>
          <p:cNvSpPr>
            <a:spLocks noGrp="1"/>
          </p:cNvSpPr>
          <p:nvPr>
            <p:ph sz="half" idx="2"/>
          </p:nvPr>
        </p:nvSpPr>
        <p:spPr/>
        <p:txBody>
          <a:bodyPr>
            <a:normAutofit fontScale="62500" lnSpcReduction="20000"/>
          </a:bodyPr>
          <a:lstStyle/>
          <a:p>
            <a:pPr marL="514350" indent="-514350">
              <a:buFont typeface="+mj-lt"/>
              <a:buAutoNum type="arabicPeriod" startAt="14"/>
            </a:pPr>
            <a:r>
              <a:rPr lang="en-US" dirty="0">
                <a:solidFill>
                  <a:schemeClr val="accent6"/>
                </a:solidFill>
              </a:rPr>
              <a:t>Constructio</a:t>
            </a:r>
            <a:r>
              <a:rPr lang="en-US" dirty="0"/>
              <a:t>n</a:t>
            </a:r>
          </a:p>
          <a:p>
            <a:pPr marL="514350" indent="-514350">
              <a:buFont typeface="+mj-lt"/>
              <a:buAutoNum type="arabicPeriod" startAt="14"/>
            </a:pPr>
            <a:r>
              <a:rPr lang="en-US" dirty="0">
                <a:solidFill>
                  <a:schemeClr val="accent6"/>
                </a:solidFill>
              </a:rPr>
              <a:t>Hotels &amp; Hospitality</a:t>
            </a:r>
          </a:p>
          <a:p>
            <a:pPr marL="514350" indent="-514350">
              <a:buFont typeface="+mj-lt"/>
              <a:buAutoNum type="arabicPeriod" startAt="14"/>
            </a:pPr>
            <a:r>
              <a:rPr lang="en-US" dirty="0">
                <a:solidFill>
                  <a:schemeClr val="accent6"/>
                </a:solidFill>
              </a:rPr>
              <a:t>Landscaping</a:t>
            </a:r>
          </a:p>
          <a:p>
            <a:pPr marL="514350" indent="-514350">
              <a:buFont typeface="+mj-lt"/>
              <a:buAutoNum type="arabicPeriod" startAt="14"/>
            </a:pPr>
            <a:r>
              <a:rPr lang="en-US" dirty="0">
                <a:solidFill>
                  <a:schemeClr val="accent6"/>
                </a:solidFill>
              </a:rPr>
              <a:t>Illicit Activities</a:t>
            </a:r>
          </a:p>
          <a:p>
            <a:pPr marL="514350" indent="-514350">
              <a:buFont typeface="+mj-lt"/>
              <a:buAutoNum type="arabicPeriod" startAt="14"/>
            </a:pPr>
            <a:r>
              <a:rPr lang="en-US" dirty="0">
                <a:solidFill>
                  <a:schemeClr val="accent6"/>
                </a:solidFill>
              </a:rPr>
              <a:t>Arts &amp; Entertainment</a:t>
            </a:r>
          </a:p>
          <a:p>
            <a:pPr marL="514350" indent="-514350">
              <a:buFont typeface="+mj-lt"/>
              <a:buAutoNum type="arabicPeriod" startAt="14"/>
            </a:pPr>
            <a:r>
              <a:rPr lang="en-US" dirty="0">
                <a:solidFill>
                  <a:schemeClr val="accent6"/>
                </a:solidFill>
              </a:rPr>
              <a:t>Commercial Cleaning Services</a:t>
            </a:r>
          </a:p>
          <a:p>
            <a:pPr marL="514350" indent="-514350">
              <a:buFont typeface="+mj-lt"/>
              <a:buAutoNum type="arabicPeriod" startAt="14"/>
            </a:pPr>
            <a:r>
              <a:rPr lang="en-US" dirty="0">
                <a:solidFill>
                  <a:schemeClr val="accent6"/>
                </a:solidFill>
              </a:rPr>
              <a:t>Factories &amp; Manufacturing</a:t>
            </a:r>
          </a:p>
          <a:p>
            <a:pPr marL="514350" indent="-514350">
              <a:buFont typeface="+mj-lt"/>
              <a:buAutoNum type="arabicPeriod" startAt="14"/>
            </a:pPr>
            <a:r>
              <a:rPr lang="en-US" dirty="0"/>
              <a:t>Remote Interactive Sexual Acts</a:t>
            </a:r>
          </a:p>
          <a:p>
            <a:pPr marL="514350" indent="-514350">
              <a:buFont typeface="+mj-lt"/>
              <a:buAutoNum type="arabicPeriod" startAt="14"/>
            </a:pPr>
            <a:r>
              <a:rPr lang="en-US" dirty="0">
                <a:solidFill>
                  <a:schemeClr val="accent6"/>
                </a:solidFill>
              </a:rPr>
              <a:t>Carnivals</a:t>
            </a:r>
          </a:p>
          <a:p>
            <a:pPr marL="514350" indent="-514350">
              <a:buFont typeface="+mj-lt"/>
              <a:buAutoNum type="arabicPeriod" startAt="14"/>
            </a:pPr>
            <a:r>
              <a:rPr lang="en-US" dirty="0">
                <a:solidFill>
                  <a:schemeClr val="accent6"/>
                </a:solidFill>
              </a:rPr>
              <a:t>Forestry &amp; Logging</a:t>
            </a:r>
          </a:p>
          <a:p>
            <a:pPr marL="514350" indent="-514350">
              <a:buFont typeface="+mj-lt"/>
              <a:buAutoNum type="arabicPeriod" startAt="14"/>
            </a:pPr>
            <a:r>
              <a:rPr lang="en-US" dirty="0">
                <a:solidFill>
                  <a:schemeClr val="accent6"/>
                </a:solidFill>
              </a:rPr>
              <a:t>Health Care</a:t>
            </a:r>
          </a:p>
          <a:p>
            <a:pPr marL="514350" indent="-514350">
              <a:buFont typeface="+mj-lt"/>
              <a:buAutoNum type="arabicPeriod" startAt="14"/>
            </a:pPr>
            <a:r>
              <a:rPr lang="en-US" dirty="0">
                <a:solidFill>
                  <a:schemeClr val="accent6"/>
                </a:solidFill>
              </a:rPr>
              <a:t>Recreational Facilities</a:t>
            </a:r>
          </a:p>
          <a:p>
            <a:pPr marL="514350" indent="-514350">
              <a:buFont typeface="+mj-lt"/>
              <a:buAutoNum type="arabicPeriod" startAt="14"/>
            </a:pPr>
            <a:endParaRPr lang="en-US" dirty="0"/>
          </a:p>
        </p:txBody>
      </p:sp>
      <p:sp>
        <p:nvSpPr>
          <p:cNvPr id="5" name="Footer Placeholder 4">
            <a:extLst>
              <a:ext uri="{FF2B5EF4-FFF2-40B4-BE49-F238E27FC236}">
                <a16:creationId xmlns:a16="http://schemas.microsoft.com/office/drawing/2014/main" id="{2EF34E23-7F09-1F42-801F-9BB8EDFD9997}"/>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6" name="Slide Number Placeholder 5">
            <a:extLst>
              <a:ext uri="{FF2B5EF4-FFF2-40B4-BE49-F238E27FC236}">
                <a16:creationId xmlns:a16="http://schemas.microsoft.com/office/drawing/2014/main" id="{8D022EC5-B103-FA46-B964-EB8ACE0A211E}"/>
              </a:ext>
            </a:extLst>
          </p:cNvPr>
          <p:cNvSpPr>
            <a:spLocks noGrp="1"/>
          </p:cNvSpPr>
          <p:nvPr>
            <p:ph type="sldNum" sz="quarter" idx="12"/>
          </p:nvPr>
        </p:nvSpPr>
        <p:spPr/>
        <p:txBody>
          <a:bodyPr/>
          <a:lstStyle/>
          <a:p>
            <a:fld id="{B7CDA51E-0C75-42DD-A824-F1A1D0B037AC}" type="slidenum">
              <a:rPr lang="en-US" smtClean="0"/>
              <a:t>18</a:t>
            </a:fld>
            <a:endParaRPr lang="en-US"/>
          </a:p>
        </p:txBody>
      </p:sp>
      <p:sp>
        <p:nvSpPr>
          <p:cNvPr id="7" name="TextBox 6">
            <a:extLst>
              <a:ext uri="{FF2B5EF4-FFF2-40B4-BE49-F238E27FC236}">
                <a16:creationId xmlns:a16="http://schemas.microsoft.com/office/drawing/2014/main" id="{DFB0EA5F-5C75-0B41-9DB5-F63AC09332BC}"/>
              </a:ext>
            </a:extLst>
          </p:cNvPr>
          <p:cNvSpPr txBox="1"/>
          <p:nvPr/>
        </p:nvSpPr>
        <p:spPr>
          <a:xfrm>
            <a:off x="3095214" y="5829836"/>
            <a:ext cx="9096786" cy="369332"/>
          </a:xfrm>
          <a:prstGeom prst="rect">
            <a:avLst/>
          </a:prstGeom>
          <a:noFill/>
        </p:spPr>
        <p:txBody>
          <a:bodyPr wrap="none" rtlCol="0">
            <a:spAutoFit/>
          </a:bodyPr>
          <a:lstStyle/>
          <a:p>
            <a:r>
              <a:rPr lang="en-US" dirty="0"/>
              <a:t>Source: https://</a:t>
            </a:r>
            <a:r>
              <a:rPr lang="en-US" dirty="0" err="1"/>
              <a:t>polarisproject.org</a:t>
            </a:r>
            <a:r>
              <a:rPr lang="en-US" dirty="0"/>
              <a:t>/sites/default/files/Polaris-Typology-of-Modern-</a:t>
            </a:r>
            <a:r>
              <a:rPr lang="en-US" dirty="0" err="1"/>
              <a:t>Slavery.pdf</a:t>
            </a:r>
            <a:endParaRPr lang="en-US" dirty="0"/>
          </a:p>
        </p:txBody>
      </p:sp>
    </p:spTree>
    <p:extLst>
      <p:ext uri="{BB962C8B-B14F-4D97-AF65-F5344CB8AC3E}">
        <p14:creationId xmlns:p14="http://schemas.microsoft.com/office/powerpoint/2010/main" val="140550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Trafficking in North Carolina</a:t>
            </a:r>
          </a:p>
        </p:txBody>
      </p:sp>
      <p:sp>
        <p:nvSpPr>
          <p:cNvPr id="3" name="Content Placeholder 2"/>
          <p:cNvSpPr>
            <a:spLocks noGrp="1"/>
          </p:cNvSpPr>
          <p:nvPr>
            <p:ph idx="1"/>
          </p:nvPr>
        </p:nvSpPr>
        <p:spPr/>
        <p:txBody>
          <a:bodyPr/>
          <a:lstStyle/>
          <a:p>
            <a:r>
              <a:rPr lang="en-US" dirty="0"/>
              <a:t>Human trafficking is one of the most difficult crimes to spot because victims are ordinary people. However, there are signs that can help you identify yourself and others as potential trafficking victims. Learning the risk factors and potential indicators is the first step in getting the help you or a victim needs.</a:t>
            </a:r>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19</a:t>
            </a:fld>
            <a:endParaRPr lang="en-US" dirty="0"/>
          </a:p>
        </p:txBody>
      </p:sp>
    </p:spTree>
    <p:extLst>
      <p:ext uri="{BB962C8B-B14F-4D97-AF65-F5344CB8AC3E}">
        <p14:creationId xmlns:p14="http://schemas.microsoft.com/office/powerpoint/2010/main" val="157389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 to Project NO REST</a:t>
            </a:r>
          </a:p>
          <a:p>
            <a:r>
              <a:rPr lang="en-US" dirty="0"/>
              <a:t>Human Trafficking in North Carolina</a:t>
            </a:r>
          </a:p>
          <a:p>
            <a:r>
              <a:rPr lang="en-US" dirty="0"/>
              <a:t>Human Trafficking and Child Welfare</a:t>
            </a:r>
          </a:p>
          <a:p>
            <a:r>
              <a:rPr lang="en-US" dirty="0"/>
              <a:t>Identifying Potential Human Trafficking Survivors</a:t>
            </a:r>
          </a:p>
          <a:p>
            <a:r>
              <a:rPr lang="en-US" dirty="0"/>
              <a:t>Group Discussion</a:t>
            </a:r>
          </a:p>
          <a:p>
            <a:endParaRPr lang="en-US" dirty="0"/>
          </a:p>
          <a:p>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2</a:t>
            </a:fld>
            <a:endParaRPr lang="en-US" dirty="0"/>
          </a:p>
        </p:txBody>
      </p:sp>
    </p:spTree>
    <p:extLst>
      <p:ext uri="{BB962C8B-B14F-4D97-AF65-F5344CB8AC3E}">
        <p14:creationId xmlns:p14="http://schemas.microsoft.com/office/powerpoint/2010/main" val="2724556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Human Trafficking in North Carolina</a:t>
            </a:r>
          </a:p>
        </p:txBody>
      </p:sp>
      <p:sp>
        <p:nvSpPr>
          <p:cNvPr id="3" name="Content Placeholder 2"/>
          <p:cNvSpPr>
            <a:spLocks noGrp="1"/>
          </p:cNvSpPr>
          <p:nvPr>
            <p:ph idx="1"/>
          </p:nvPr>
        </p:nvSpPr>
        <p:spPr/>
        <p:txBody>
          <a:bodyPr/>
          <a:lstStyle/>
          <a:p>
            <a:endParaRPr lang="en-US" dirty="0"/>
          </a:p>
          <a:p>
            <a:pPr marL="0" indent="0" algn="ctr">
              <a:buNone/>
            </a:pPr>
            <a:r>
              <a:rPr lang="en-US" sz="5400" dirty="0"/>
              <a:t>Cindy</a:t>
            </a:r>
          </a:p>
          <a:p>
            <a:pPr marL="0" indent="0" algn="ctr">
              <a:buNone/>
            </a:pPr>
            <a:endParaRPr lang="en-US" u="sng" dirty="0"/>
          </a:p>
          <a:p>
            <a:pPr marL="0" indent="0">
              <a:buNone/>
            </a:pPr>
            <a:r>
              <a:rPr lang="en-US" sz="2400" u="sng" dirty="0">
                <a:hlinkClick r:id="rId3"/>
              </a:rPr>
              <a:t>https://www.youtube.com/watch?time_continue=6&amp;v=k90rPnuwNFY</a:t>
            </a:r>
            <a:endParaRPr lang="en-US" sz="2400" dirty="0"/>
          </a:p>
          <a:p>
            <a:pPr marL="0" indent="0">
              <a:buNone/>
            </a:pPr>
            <a:r>
              <a:rPr lang="en-US" dirty="0"/>
              <a:t> </a:t>
            </a:r>
          </a:p>
          <a:p>
            <a:pPr marL="0" indent="0" algn="ctr">
              <a:buNone/>
            </a:pPr>
            <a:endParaRPr lang="en-US" u="sng" dirty="0"/>
          </a:p>
          <a:p>
            <a:pPr marL="0" indent="0" algn="ctr">
              <a:buNone/>
            </a:pPr>
            <a:endParaRPr lang="en-US" dirty="0"/>
          </a:p>
          <a:p>
            <a:pPr marL="0" indent="0" algn="ctr">
              <a:buNone/>
            </a:pPr>
            <a:endParaRPr lang="en-US" sz="1000" dirty="0"/>
          </a:p>
          <a:p>
            <a:endParaRPr lang="en-US" dirty="0"/>
          </a:p>
          <a:p>
            <a:endParaRPr lang="en-US" sz="1200" dirty="0"/>
          </a:p>
          <a:p>
            <a:endParaRPr lang="en-US" sz="1200"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20</a:t>
            </a:fld>
            <a:endParaRPr lang="en-US" dirty="0"/>
          </a:p>
        </p:txBody>
      </p:sp>
    </p:spTree>
    <p:extLst>
      <p:ext uri="{BB962C8B-B14F-4D97-AF65-F5344CB8AC3E}">
        <p14:creationId xmlns:p14="http://schemas.microsoft.com/office/powerpoint/2010/main" val="158942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A4BB-2941-4F41-9D72-50BB63A51DB0}"/>
              </a:ext>
            </a:extLst>
          </p:cNvPr>
          <p:cNvSpPr>
            <a:spLocks noGrp="1"/>
          </p:cNvSpPr>
          <p:nvPr>
            <p:ph type="title"/>
          </p:nvPr>
        </p:nvSpPr>
        <p:spPr/>
        <p:txBody>
          <a:bodyPr>
            <a:normAutofit fontScale="90000"/>
          </a:bodyPr>
          <a:lstStyle/>
          <a:p>
            <a:r>
              <a:rPr lang="en-US" dirty="0"/>
              <a:t>What Are Risk Factors For Children Who Are Sex Trafficked?</a:t>
            </a:r>
          </a:p>
        </p:txBody>
      </p:sp>
      <p:sp>
        <p:nvSpPr>
          <p:cNvPr id="3" name="Content Placeholder 2">
            <a:extLst>
              <a:ext uri="{FF2B5EF4-FFF2-40B4-BE49-F238E27FC236}">
                <a16:creationId xmlns:a16="http://schemas.microsoft.com/office/drawing/2014/main" id="{1F722999-E81B-814D-AF21-32738EDD7B69}"/>
              </a:ext>
            </a:extLst>
          </p:cNvPr>
          <p:cNvSpPr>
            <a:spLocks noGrp="1"/>
          </p:cNvSpPr>
          <p:nvPr>
            <p:ph idx="1"/>
          </p:nvPr>
        </p:nvSpPr>
        <p:spPr/>
        <p:txBody>
          <a:bodyPr/>
          <a:lstStyle/>
          <a:p>
            <a:pPr marL="0" indent="0">
              <a:buNone/>
            </a:pPr>
            <a:r>
              <a:rPr lang="en-US" dirty="0"/>
              <a:t>Parental or Caregiver Risk Factors</a:t>
            </a:r>
          </a:p>
          <a:p>
            <a:pPr marL="914400" lvl="1" indent="-457200">
              <a:buFont typeface="+mj-lt"/>
              <a:buAutoNum type="arabicPeriod"/>
            </a:pPr>
            <a:r>
              <a:rPr lang="en-US" dirty="0"/>
              <a:t>Abuse or Neglect</a:t>
            </a:r>
          </a:p>
          <a:p>
            <a:pPr marL="914400" lvl="1" indent="-457200">
              <a:buFont typeface="+mj-lt"/>
              <a:buAutoNum type="arabicPeriod"/>
            </a:pPr>
            <a:r>
              <a:rPr lang="en-US" dirty="0"/>
              <a:t>Addiction (substances and gambling)</a:t>
            </a:r>
          </a:p>
          <a:p>
            <a:pPr marL="914400" lvl="1" indent="-457200">
              <a:buFont typeface="+mj-lt"/>
              <a:buAutoNum type="arabicPeriod"/>
            </a:pPr>
            <a:r>
              <a:rPr lang="en-US" dirty="0"/>
              <a:t>Severe and (or) chronic psychological disturbances</a:t>
            </a:r>
          </a:p>
          <a:p>
            <a:pPr marL="914400" lvl="1" indent="-457200">
              <a:buFont typeface="+mj-lt"/>
              <a:buAutoNum type="arabicPeriod"/>
            </a:pPr>
            <a:r>
              <a:rPr lang="en-US" dirty="0"/>
              <a:t>Teenage parenting</a:t>
            </a:r>
          </a:p>
          <a:p>
            <a:pPr marL="914400" lvl="1" indent="-457200">
              <a:buFont typeface="+mj-lt"/>
              <a:buAutoNum type="arabicPeriod"/>
            </a:pPr>
            <a:r>
              <a:rPr lang="en-US" dirty="0"/>
              <a:t>Prolonged absence (prison, hospital) and (or) desertion</a:t>
            </a:r>
          </a:p>
          <a:p>
            <a:pPr marL="914400" lvl="1" indent="-457200">
              <a:buFont typeface="+mj-lt"/>
              <a:buAutoNum type="arabicPeriod"/>
            </a:pPr>
            <a:endParaRPr lang="en-US" dirty="0"/>
          </a:p>
        </p:txBody>
      </p:sp>
      <p:sp>
        <p:nvSpPr>
          <p:cNvPr id="4" name="Footer Placeholder 3">
            <a:extLst>
              <a:ext uri="{FF2B5EF4-FFF2-40B4-BE49-F238E27FC236}">
                <a16:creationId xmlns:a16="http://schemas.microsoft.com/office/drawing/2014/main" id="{D34EF074-EC87-5D4D-8532-E38D7F0670B0}"/>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D0181C3B-9A4A-7441-A3D5-37359FAE8280}"/>
              </a:ext>
            </a:extLst>
          </p:cNvPr>
          <p:cNvSpPr>
            <a:spLocks noGrp="1"/>
          </p:cNvSpPr>
          <p:nvPr>
            <p:ph type="sldNum" sz="quarter" idx="12"/>
          </p:nvPr>
        </p:nvSpPr>
        <p:spPr/>
        <p:txBody>
          <a:bodyPr/>
          <a:lstStyle/>
          <a:p>
            <a:fld id="{B7CDA51E-0C75-42DD-A824-F1A1D0B037AC}" type="slidenum">
              <a:rPr lang="en-US" smtClean="0"/>
              <a:t>21</a:t>
            </a:fld>
            <a:endParaRPr lang="en-US" dirty="0"/>
          </a:p>
        </p:txBody>
      </p:sp>
      <p:sp>
        <p:nvSpPr>
          <p:cNvPr id="6" name="TextBox 5">
            <a:extLst>
              <a:ext uri="{FF2B5EF4-FFF2-40B4-BE49-F238E27FC236}">
                <a16:creationId xmlns:a16="http://schemas.microsoft.com/office/drawing/2014/main" id="{D404B25D-B7D9-A040-81D7-11962FD6A06B}"/>
              </a:ext>
            </a:extLst>
          </p:cNvPr>
          <p:cNvSpPr txBox="1"/>
          <p:nvPr/>
        </p:nvSpPr>
        <p:spPr>
          <a:xfrm>
            <a:off x="1618938" y="5351489"/>
            <a:ext cx="4228017" cy="646331"/>
          </a:xfrm>
          <a:prstGeom prst="rect">
            <a:avLst/>
          </a:prstGeom>
          <a:noFill/>
        </p:spPr>
        <p:txBody>
          <a:bodyPr wrap="none" rtlCol="0">
            <a:spAutoFit/>
          </a:bodyPr>
          <a:lstStyle/>
          <a:p>
            <a:r>
              <a:rPr lang="en-US" dirty="0"/>
              <a:t>Source: Hargreaves-</a:t>
            </a:r>
            <a:r>
              <a:rPr lang="en-US" dirty="0" err="1"/>
              <a:t>Cormany</a:t>
            </a:r>
            <a:r>
              <a:rPr lang="en-US" dirty="0"/>
              <a:t> et al. 2016b</a:t>
            </a:r>
          </a:p>
          <a:p>
            <a:endParaRPr lang="en-US" dirty="0"/>
          </a:p>
        </p:txBody>
      </p:sp>
    </p:spTree>
    <p:extLst>
      <p:ext uri="{BB962C8B-B14F-4D97-AF65-F5344CB8AC3E}">
        <p14:creationId xmlns:p14="http://schemas.microsoft.com/office/powerpoint/2010/main" val="88640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AA37-15AE-D846-AFA0-664907D7D337}"/>
              </a:ext>
            </a:extLst>
          </p:cNvPr>
          <p:cNvSpPr>
            <a:spLocks noGrp="1"/>
          </p:cNvSpPr>
          <p:nvPr>
            <p:ph type="title"/>
          </p:nvPr>
        </p:nvSpPr>
        <p:spPr/>
        <p:txBody>
          <a:bodyPr>
            <a:normAutofit fontScale="90000"/>
          </a:bodyPr>
          <a:lstStyle/>
          <a:p>
            <a:r>
              <a:rPr lang="en-US" dirty="0"/>
              <a:t>What Are Risk Factors For Children Who Are Sex Trafficked?</a:t>
            </a:r>
          </a:p>
        </p:txBody>
      </p:sp>
      <p:sp>
        <p:nvSpPr>
          <p:cNvPr id="3" name="Content Placeholder 2">
            <a:extLst>
              <a:ext uri="{FF2B5EF4-FFF2-40B4-BE49-F238E27FC236}">
                <a16:creationId xmlns:a16="http://schemas.microsoft.com/office/drawing/2014/main" id="{D9AC0DFE-4F5F-5142-8D51-172CF838B859}"/>
              </a:ext>
            </a:extLst>
          </p:cNvPr>
          <p:cNvSpPr>
            <a:spLocks noGrp="1"/>
          </p:cNvSpPr>
          <p:nvPr>
            <p:ph idx="1"/>
          </p:nvPr>
        </p:nvSpPr>
        <p:spPr/>
        <p:txBody>
          <a:bodyPr/>
          <a:lstStyle/>
          <a:p>
            <a:pPr marL="0" indent="0">
              <a:buNone/>
            </a:pPr>
            <a:r>
              <a:rPr lang="en-US" dirty="0"/>
              <a:t>Child Factors</a:t>
            </a:r>
          </a:p>
          <a:p>
            <a:pPr marL="914400" lvl="1" indent="-457200">
              <a:buFont typeface="+mj-lt"/>
              <a:buAutoNum type="arabicPeriod"/>
            </a:pPr>
            <a:r>
              <a:rPr lang="en-US" dirty="0"/>
              <a:t>Temperament</a:t>
            </a:r>
          </a:p>
          <a:p>
            <a:pPr marL="914400" lvl="1" indent="-457200">
              <a:buFont typeface="+mj-lt"/>
              <a:buAutoNum type="arabicPeriod"/>
            </a:pPr>
            <a:r>
              <a:rPr lang="en-US" dirty="0"/>
              <a:t>Medical conditions</a:t>
            </a:r>
          </a:p>
          <a:p>
            <a:pPr marL="914400" lvl="1" indent="-457200">
              <a:buFont typeface="+mj-lt"/>
              <a:buAutoNum type="arabicPeriod"/>
            </a:pPr>
            <a:r>
              <a:rPr lang="en-US" dirty="0"/>
              <a:t>Hospitalizations and (or) separations</a:t>
            </a:r>
          </a:p>
          <a:p>
            <a:pPr marL="914400" lvl="1" indent="-457200">
              <a:buFont typeface="+mj-lt"/>
              <a:buAutoNum type="arabicPeriod"/>
            </a:pPr>
            <a:r>
              <a:rPr lang="en-US" dirty="0"/>
              <a:t>Genetic factors</a:t>
            </a:r>
          </a:p>
          <a:p>
            <a:pPr marL="914400" lvl="1" indent="-457200">
              <a:buFont typeface="+mj-lt"/>
              <a:buAutoNum type="arabicPeriod"/>
            </a:pPr>
            <a:endParaRPr lang="en-US" dirty="0"/>
          </a:p>
        </p:txBody>
      </p:sp>
      <p:sp>
        <p:nvSpPr>
          <p:cNvPr id="4" name="Footer Placeholder 3">
            <a:extLst>
              <a:ext uri="{FF2B5EF4-FFF2-40B4-BE49-F238E27FC236}">
                <a16:creationId xmlns:a16="http://schemas.microsoft.com/office/drawing/2014/main" id="{9A45DB4E-86F5-2D40-ADB8-10EAA6041C89}"/>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F38C8FC6-49CE-904E-B789-F4FE525B5E51}"/>
              </a:ext>
            </a:extLst>
          </p:cNvPr>
          <p:cNvSpPr>
            <a:spLocks noGrp="1"/>
          </p:cNvSpPr>
          <p:nvPr>
            <p:ph type="sldNum" sz="quarter" idx="12"/>
          </p:nvPr>
        </p:nvSpPr>
        <p:spPr/>
        <p:txBody>
          <a:bodyPr/>
          <a:lstStyle/>
          <a:p>
            <a:fld id="{B7CDA51E-0C75-42DD-A824-F1A1D0B037AC}" type="slidenum">
              <a:rPr lang="en-US" smtClean="0"/>
              <a:t>22</a:t>
            </a:fld>
            <a:endParaRPr lang="en-US" dirty="0"/>
          </a:p>
        </p:txBody>
      </p:sp>
      <p:sp>
        <p:nvSpPr>
          <p:cNvPr id="6" name="TextBox 5">
            <a:extLst>
              <a:ext uri="{FF2B5EF4-FFF2-40B4-BE49-F238E27FC236}">
                <a16:creationId xmlns:a16="http://schemas.microsoft.com/office/drawing/2014/main" id="{3A8C209A-E7E1-AC4B-AC9D-FAC88CB45634}"/>
              </a:ext>
            </a:extLst>
          </p:cNvPr>
          <p:cNvSpPr txBox="1"/>
          <p:nvPr/>
        </p:nvSpPr>
        <p:spPr>
          <a:xfrm>
            <a:off x="1783830" y="5561351"/>
            <a:ext cx="4228017" cy="646331"/>
          </a:xfrm>
          <a:prstGeom prst="rect">
            <a:avLst/>
          </a:prstGeom>
          <a:noFill/>
        </p:spPr>
        <p:txBody>
          <a:bodyPr wrap="none" rtlCol="0">
            <a:spAutoFit/>
          </a:bodyPr>
          <a:lstStyle/>
          <a:p>
            <a:r>
              <a:rPr lang="en-US" dirty="0"/>
              <a:t>Source: Hargreaves-</a:t>
            </a:r>
            <a:r>
              <a:rPr lang="en-US" dirty="0" err="1"/>
              <a:t>Cormany</a:t>
            </a:r>
            <a:r>
              <a:rPr lang="en-US" dirty="0"/>
              <a:t> et al. 2016b</a:t>
            </a:r>
          </a:p>
          <a:p>
            <a:endParaRPr lang="en-US" dirty="0"/>
          </a:p>
        </p:txBody>
      </p:sp>
    </p:spTree>
    <p:extLst>
      <p:ext uri="{BB962C8B-B14F-4D97-AF65-F5344CB8AC3E}">
        <p14:creationId xmlns:p14="http://schemas.microsoft.com/office/powerpoint/2010/main" val="371553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3D4B-5516-AE41-B159-F68E3C9577F5}"/>
              </a:ext>
            </a:extLst>
          </p:cNvPr>
          <p:cNvSpPr>
            <a:spLocks noGrp="1"/>
          </p:cNvSpPr>
          <p:nvPr>
            <p:ph type="title"/>
          </p:nvPr>
        </p:nvSpPr>
        <p:spPr/>
        <p:txBody>
          <a:bodyPr>
            <a:normAutofit fontScale="90000"/>
          </a:bodyPr>
          <a:lstStyle/>
          <a:p>
            <a:r>
              <a:rPr lang="en-US" dirty="0"/>
              <a:t>What Are Risk Factors For Children Who Are Sex Trafficked?</a:t>
            </a:r>
          </a:p>
        </p:txBody>
      </p:sp>
      <p:sp>
        <p:nvSpPr>
          <p:cNvPr id="3" name="Content Placeholder 2">
            <a:extLst>
              <a:ext uri="{FF2B5EF4-FFF2-40B4-BE49-F238E27FC236}">
                <a16:creationId xmlns:a16="http://schemas.microsoft.com/office/drawing/2014/main" id="{1230E283-05CF-014C-B537-81D890EFBF4F}"/>
              </a:ext>
            </a:extLst>
          </p:cNvPr>
          <p:cNvSpPr>
            <a:spLocks noGrp="1"/>
          </p:cNvSpPr>
          <p:nvPr>
            <p:ph idx="1"/>
          </p:nvPr>
        </p:nvSpPr>
        <p:spPr/>
        <p:txBody>
          <a:bodyPr/>
          <a:lstStyle/>
          <a:p>
            <a:pPr marL="0" indent="0">
              <a:buNone/>
            </a:pPr>
            <a:r>
              <a:rPr lang="en-US" dirty="0"/>
              <a:t>Environmental Factors</a:t>
            </a:r>
          </a:p>
          <a:p>
            <a:pPr marL="914400" lvl="1" indent="-457200">
              <a:buFont typeface="+mj-lt"/>
              <a:buAutoNum type="arabicPeriod"/>
            </a:pPr>
            <a:r>
              <a:rPr lang="en-US" dirty="0"/>
              <a:t>Poverty</a:t>
            </a:r>
          </a:p>
          <a:p>
            <a:pPr marL="914400" lvl="1" indent="-457200">
              <a:buFont typeface="+mj-lt"/>
              <a:buAutoNum type="arabicPeriod"/>
            </a:pPr>
            <a:r>
              <a:rPr lang="en-US" dirty="0"/>
              <a:t>Witnessing or being a victim of violence</a:t>
            </a:r>
          </a:p>
          <a:p>
            <a:pPr marL="914400" lvl="1" indent="-457200">
              <a:buFont typeface="+mj-lt"/>
              <a:buAutoNum type="arabicPeriod"/>
            </a:pPr>
            <a:r>
              <a:rPr lang="en-US" dirty="0"/>
              <a:t>Lack of support and (or) resources</a:t>
            </a:r>
          </a:p>
          <a:p>
            <a:pPr marL="914400" lvl="1" indent="-457200">
              <a:buFont typeface="+mj-lt"/>
              <a:buAutoNum type="arabicPeriod"/>
            </a:pPr>
            <a:r>
              <a:rPr lang="en-US" dirty="0"/>
              <a:t>Multiple out of home placements</a:t>
            </a:r>
          </a:p>
          <a:p>
            <a:pPr marL="914400" lvl="1" indent="-457200">
              <a:buFont typeface="+mj-lt"/>
              <a:buAutoNum type="arabicPeriod"/>
            </a:pPr>
            <a:r>
              <a:rPr lang="en-US" dirty="0"/>
              <a:t>High stress and (or) chaos in the family or community</a:t>
            </a:r>
          </a:p>
          <a:p>
            <a:pPr marL="914400" lvl="1" indent="-457200">
              <a:buFont typeface="+mj-lt"/>
              <a:buAutoNum type="arabicPeriod"/>
            </a:pPr>
            <a:r>
              <a:rPr lang="en-US" dirty="0"/>
              <a:t>Lack of stimulation</a:t>
            </a:r>
          </a:p>
        </p:txBody>
      </p:sp>
      <p:sp>
        <p:nvSpPr>
          <p:cNvPr id="4" name="Footer Placeholder 3">
            <a:extLst>
              <a:ext uri="{FF2B5EF4-FFF2-40B4-BE49-F238E27FC236}">
                <a16:creationId xmlns:a16="http://schemas.microsoft.com/office/drawing/2014/main" id="{EBF56380-C350-1D44-A96F-EDAD893AEEE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B6A9108F-DA41-274F-B16E-F1BFA1EA712D}"/>
              </a:ext>
            </a:extLst>
          </p:cNvPr>
          <p:cNvSpPr>
            <a:spLocks noGrp="1"/>
          </p:cNvSpPr>
          <p:nvPr>
            <p:ph type="sldNum" sz="quarter" idx="12"/>
          </p:nvPr>
        </p:nvSpPr>
        <p:spPr/>
        <p:txBody>
          <a:bodyPr/>
          <a:lstStyle/>
          <a:p>
            <a:fld id="{B7CDA51E-0C75-42DD-A824-F1A1D0B037AC}" type="slidenum">
              <a:rPr lang="en-US" smtClean="0"/>
              <a:t>23</a:t>
            </a:fld>
            <a:endParaRPr lang="en-US" dirty="0"/>
          </a:p>
        </p:txBody>
      </p:sp>
      <p:sp>
        <p:nvSpPr>
          <p:cNvPr id="6" name="TextBox 5">
            <a:extLst>
              <a:ext uri="{FF2B5EF4-FFF2-40B4-BE49-F238E27FC236}">
                <a16:creationId xmlns:a16="http://schemas.microsoft.com/office/drawing/2014/main" id="{C5C15303-43E4-284A-BA8C-42E1FA572D72}"/>
              </a:ext>
            </a:extLst>
          </p:cNvPr>
          <p:cNvSpPr txBox="1"/>
          <p:nvPr/>
        </p:nvSpPr>
        <p:spPr>
          <a:xfrm>
            <a:off x="1693889" y="5621311"/>
            <a:ext cx="4228017" cy="646331"/>
          </a:xfrm>
          <a:prstGeom prst="rect">
            <a:avLst/>
          </a:prstGeom>
          <a:noFill/>
        </p:spPr>
        <p:txBody>
          <a:bodyPr wrap="none" rtlCol="0">
            <a:spAutoFit/>
          </a:bodyPr>
          <a:lstStyle/>
          <a:p>
            <a:r>
              <a:rPr lang="en-US" dirty="0"/>
              <a:t>Source: Hargreaves-</a:t>
            </a:r>
            <a:r>
              <a:rPr lang="en-US" dirty="0" err="1"/>
              <a:t>Cormany</a:t>
            </a:r>
            <a:r>
              <a:rPr lang="en-US" dirty="0"/>
              <a:t> et al. 2016b</a:t>
            </a:r>
          </a:p>
          <a:p>
            <a:endParaRPr lang="en-US" dirty="0"/>
          </a:p>
        </p:txBody>
      </p:sp>
    </p:spTree>
    <p:extLst>
      <p:ext uri="{BB962C8B-B14F-4D97-AF65-F5344CB8AC3E}">
        <p14:creationId xmlns:p14="http://schemas.microsoft.com/office/powerpoint/2010/main" val="3451063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Risk Factors For Children Who Are Sex Trafficked?</a:t>
            </a:r>
          </a:p>
        </p:txBody>
      </p:sp>
      <p:sp>
        <p:nvSpPr>
          <p:cNvPr id="3" name="Content Placeholder 2"/>
          <p:cNvSpPr>
            <a:spLocks noGrp="1"/>
          </p:cNvSpPr>
          <p:nvPr>
            <p:ph idx="1"/>
          </p:nvPr>
        </p:nvSpPr>
        <p:spPr/>
        <p:txBody>
          <a:bodyPr/>
          <a:lstStyle/>
          <a:p>
            <a:pPr lvl="0"/>
            <a:r>
              <a:rPr lang="en-US" dirty="0"/>
              <a:t>History of running away or getting kicked out of home</a:t>
            </a:r>
          </a:p>
          <a:p>
            <a:pPr lvl="1"/>
            <a:r>
              <a:rPr lang="en-US" sz="2800" dirty="0"/>
              <a:t>Definition of running away or getting kicked out of home: Include times the youth did not voluntarily return within 24 hours, and include incidents not reported by or to law enforcement.</a:t>
            </a:r>
          </a:p>
          <a:p>
            <a:pPr lvl="0"/>
            <a:r>
              <a:rPr lang="en-US" dirty="0"/>
              <a:t>History of homelessness or housing instability</a:t>
            </a:r>
          </a:p>
          <a:p>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24</a:t>
            </a:fld>
            <a:endParaRPr lang="en-US" dirty="0"/>
          </a:p>
        </p:txBody>
      </p:sp>
    </p:spTree>
    <p:extLst>
      <p:ext uri="{BB962C8B-B14F-4D97-AF65-F5344CB8AC3E}">
        <p14:creationId xmlns:p14="http://schemas.microsoft.com/office/powerpoint/2010/main" val="134930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BE63-C8DA-BF49-B96B-630CC54C5904}"/>
              </a:ext>
            </a:extLst>
          </p:cNvPr>
          <p:cNvSpPr>
            <a:spLocks noGrp="1"/>
          </p:cNvSpPr>
          <p:nvPr>
            <p:ph type="title"/>
          </p:nvPr>
        </p:nvSpPr>
        <p:spPr/>
        <p:txBody>
          <a:bodyPr>
            <a:normAutofit fontScale="90000"/>
          </a:bodyPr>
          <a:lstStyle/>
          <a:p>
            <a:r>
              <a:rPr lang="en-US" dirty="0"/>
              <a:t>What Are Risk Factors for Foreign Nationals Who Are Trafficked?</a:t>
            </a:r>
          </a:p>
        </p:txBody>
      </p:sp>
      <p:sp>
        <p:nvSpPr>
          <p:cNvPr id="3" name="Content Placeholder 2">
            <a:extLst>
              <a:ext uri="{FF2B5EF4-FFF2-40B4-BE49-F238E27FC236}">
                <a16:creationId xmlns:a16="http://schemas.microsoft.com/office/drawing/2014/main" id="{A5E82390-B2D9-5B44-8517-DFEDD84C2B0D}"/>
              </a:ext>
            </a:extLst>
          </p:cNvPr>
          <p:cNvSpPr>
            <a:spLocks noGrp="1"/>
          </p:cNvSpPr>
          <p:nvPr>
            <p:ph idx="1"/>
          </p:nvPr>
        </p:nvSpPr>
        <p:spPr/>
        <p:txBody>
          <a:bodyPr/>
          <a:lstStyle/>
          <a:p>
            <a:r>
              <a:rPr lang="en-US" dirty="0"/>
              <a:t>May have specific vulnerabilities due to:</a:t>
            </a:r>
          </a:p>
          <a:p>
            <a:r>
              <a:rPr lang="en-US" dirty="0"/>
              <a:t>Low English proficiency</a:t>
            </a:r>
          </a:p>
          <a:p>
            <a:r>
              <a:rPr lang="en-US" dirty="0"/>
              <a:t>Cultural differences</a:t>
            </a:r>
          </a:p>
          <a:p>
            <a:r>
              <a:rPr lang="en-US" dirty="0"/>
              <a:t>Lack of trust of governmental authorities or systems</a:t>
            </a:r>
          </a:p>
          <a:p>
            <a:r>
              <a:rPr lang="en-US" dirty="0"/>
              <a:t>History of trauma, including civil unrest or prolonged community violence</a:t>
            </a:r>
          </a:p>
          <a:p>
            <a:r>
              <a:rPr lang="en-US"/>
              <a:t>Social isolation</a:t>
            </a:r>
            <a:endParaRPr lang="en-US" dirty="0"/>
          </a:p>
          <a:p>
            <a:r>
              <a:rPr lang="en-US" dirty="0"/>
              <a:t>Lack of legal status (documentation)</a:t>
            </a:r>
          </a:p>
          <a:p>
            <a:endParaRPr lang="en-US" dirty="0"/>
          </a:p>
        </p:txBody>
      </p:sp>
      <p:sp>
        <p:nvSpPr>
          <p:cNvPr id="4" name="Footer Placeholder 3">
            <a:extLst>
              <a:ext uri="{FF2B5EF4-FFF2-40B4-BE49-F238E27FC236}">
                <a16:creationId xmlns:a16="http://schemas.microsoft.com/office/drawing/2014/main" id="{FDD7A8C1-D317-A743-945B-648AEE86F6A4}"/>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C143D5C6-F050-864D-91F2-FE9B062923F6}"/>
              </a:ext>
            </a:extLst>
          </p:cNvPr>
          <p:cNvSpPr>
            <a:spLocks noGrp="1"/>
          </p:cNvSpPr>
          <p:nvPr>
            <p:ph type="sldNum" sz="quarter" idx="12"/>
          </p:nvPr>
        </p:nvSpPr>
        <p:spPr/>
        <p:txBody>
          <a:bodyPr/>
          <a:lstStyle/>
          <a:p>
            <a:fld id="{B7CDA51E-0C75-42DD-A824-F1A1D0B037AC}" type="slidenum">
              <a:rPr lang="en-US" smtClean="0"/>
              <a:t>25</a:t>
            </a:fld>
            <a:endParaRPr lang="en-US" dirty="0"/>
          </a:p>
        </p:txBody>
      </p:sp>
    </p:spTree>
    <p:extLst>
      <p:ext uri="{BB962C8B-B14F-4D97-AF65-F5344CB8AC3E}">
        <p14:creationId xmlns:p14="http://schemas.microsoft.com/office/powerpoint/2010/main" val="234705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B3C2-3A27-BE4E-9E4F-985D337B2637}"/>
              </a:ext>
            </a:extLst>
          </p:cNvPr>
          <p:cNvSpPr>
            <a:spLocks noGrp="1"/>
          </p:cNvSpPr>
          <p:nvPr>
            <p:ph type="title"/>
          </p:nvPr>
        </p:nvSpPr>
        <p:spPr/>
        <p:txBody>
          <a:bodyPr>
            <a:normAutofit fontScale="90000"/>
          </a:bodyPr>
          <a:lstStyle/>
          <a:p>
            <a:r>
              <a:rPr lang="en-US" dirty="0"/>
              <a:t>What Do We Know About Exploiters Who Traffic?</a:t>
            </a:r>
          </a:p>
        </p:txBody>
      </p:sp>
      <p:sp>
        <p:nvSpPr>
          <p:cNvPr id="3" name="Content Placeholder 2">
            <a:extLst>
              <a:ext uri="{FF2B5EF4-FFF2-40B4-BE49-F238E27FC236}">
                <a16:creationId xmlns:a16="http://schemas.microsoft.com/office/drawing/2014/main" id="{C7218620-BDCD-D044-9444-45897D4280C2}"/>
              </a:ext>
            </a:extLst>
          </p:cNvPr>
          <p:cNvSpPr>
            <a:spLocks noGrp="1"/>
          </p:cNvSpPr>
          <p:nvPr>
            <p:ph idx="1"/>
          </p:nvPr>
        </p:nvSpPr>
        <p:spPr>
          <a:xfrm>
            <a:off x="838200" y="1825626"/>
            <a:ext cx="10515600" cy="3720736"/>
          </a:xfrm>
        </p:spPr>
        <p:txBody>
          <a:bodyPr/>
          <a:lstStyle/>
          <a:p>
            <a:pPr marL="0" indent="0">
              <a:buNone/>
            </a:pPr>
            <a:r>
              <a:rPr lang="en-US" dirty="0"/>
              <a:t>Four methods of sex trafficking</a:t>
            </a:r>
          </a:p>
          <a:p>
            <a:pPr lvl="1">
              <a:lnSpc>
                <a:spcPct val="200000"/>
              </a:lnSpc>
            </a:pPr>
            <a:r>
              <a:rPr lang="en-US" dirty="0"/>
              <a:t>Pimp Controlled</a:t>
            </a:r>
          </a:p>
          <a:p>
            <a:pPr lvl="1">
              <a:lnSpc>
                <a:spcPct val="200000"/>
              </a:lnSpc>
            </a:pPr>
            <a:r>
              <a:rPr lang="en-US" dirty="0"/>
              <a:t>Gang Controlled</a:t>
            </a:r>
          </a:p>
          <a:p>
            <a:pPr lvl="1">
              <a:lnSpc>
                <a:spcPct val="200000"/>
              </a:lnSpc>
            </a:pPr>
            <a:r>
              <a:rPr lang="en-US" dirty="0"/>
              <a:t>Familial</a:t>
            </a:r>
          </a:p>
          <a:p>
            <a:pPr lvl="1">
              <a:lnSpc>
                <a:spcPct val="200000"/>
              </a:lnSpc>
            </a:pPr>
            <a:r>
              <a:rPr lang="en-US" dirty="0"/>
              <a:t>Survival Sex</a:t>
            </a:r>
          </a:p>
        </p:txBody>
      </p:sp>
      <p:sp>
        <p:nvSpPr>
          <p:cNvPr id="4" name="Footer Placeholder 3">
            <a:extLst>
              <a:ext uri="{FF2B5EF4-FFF2-40B4-BE49-F238E27FC236}">
                <a16:creationId xmlns:a16="http://schemas.microsoft.com/office/drawing/2014/main" id="{03400CC0-DFFB-3E41-AC1E-6B53E31D0A94}"/>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0FA1A0B4-71E9-204E-9B01-4CB5BC0BDA0C}"/>
              </a:ext>
            </a:extLst>
          </p:cNvPr>
          <p:cNvSpPr>
            <a:spLocks noGrp="1"/>
          </p:cNvSpPr>
          <p:nvPr>
            <p:ph type="sldNum" sz="quarter" idx="12"/>
          </p:nvPr>
        </p:nvSpPr>
        <p:spPr/>
        <p:txBody>
          <a:bodyPr/>
          <a:lstStyle/>
          <a:p>
            <a:fld id="{B7CDA51E-0C75-42DD-A824-F1A1D0B037AC}" type="slidenum">
              <a:rPr lang="en-US" smtClean="0"/>
              <a:t>26</a:t>
            </a:fld>
            <a:endParaRPr lang="en-US" dirty="0"/>
          </a:p>
        </p:txBody>
      </p:sp>
      <p:sp>
        <p:nvSpPr>
          <p:cNvPr id="7" name="TextBox 6">
            <a:extLst>
              <a:ext uri="{FF2B5EF4-FFF2-40B4-BE49-F238E27FC236}">
                <a16:creationId xmlns:a16="http://schemas.microsoft.com/office/drawing/2014/main" id="{7BF42366-D334-0344-9C94-D8BA5E18C4D7}"/>
              </a:ext>
            </a:extLst>
          </p:cNvPr>
          <p:cNvSpPr txBox="1"/>
          <p:nvPr/>
        </p:nvSpPr>
        <p:spPr>
          <a:xfrm>
            <a:off x="2353456" y="5666282"/>
            <a:ext cx="1378262" cy="646331"/>
          </a:xfrm>
          <a:prstGeom prst="rect">
            <a:avLst/>
          </a:prstGeom>
          <a:noFill/>
        </p:spPr>
        <p:txBody>
          <a:bodyPr wrap="none" rtlCol="0">
            <a:spAutoFit/>
          </a:bodyPr>
          <a:lstStyle/>
          <a:p>
            <a:r>
              <a:rPr lang="en-US" dirty="0"/>
              <a:t>Mapp, 2016</a:t>
            </a:r>
          </a:p>
          <a:p>
            <a:endParaRPr lang="en-US" dirty="0"/>
          </a:p>
        </p:txBody>
      </p:sp>
    </p:spTree>
    <p:extLst>
      <p:ext uri="{BB962C8B-B14F-4D97-AF65-F5344CB8AC3E}">
        <p14:creationId xmlns:p14="http://schemas.microsoft.com/office/powerpoint/2010/main" val="170860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D09-FEC9-1B47-8937-B553BFCAF912}"/>
              </a:ext>
            </a:extLst>
          </p:cNvPr>
          <p:cNvSpPr>
            <a:spLocks noGrp="1"/>
          </p:cNvSpPr>
          <p:nvPr>
            <p:ph type="title"/>
          </p:nvPr>
        </p:nvSpPr>
        <p:spPr/>
        <p:txBody>
          <a:bodyPr>
            <a:normAutofit fontScale="90000"/>
          </a:bodyPr>
          <a:lstStyle/>
          <a:p>
            <a:r>
              <a:rPr lang="en-US" dirty="0"/>
              <a:t>What Do We Know About Exploiters Who Traffic?</a:t>
            </a:r>
          </a:p>
        </p:txBody>
      </p:sp>
      <p:sp>
        <p:nvSpPr>
          <p:cNvPr id="3" name="Content Placeholder 2">
            <a:extLst>
              <a:ext uri="{FF2B5EF4-FFF2-40B4-BE49-F238E27FC236}">
                <a16:creationId xmlns:a16="http://schemas.microsoft.com/office/drawing/2014/main" id="{8E6C72E2-9CBD-3C47-8531-E56933967DE9}"/>
              </a:ext>
            </a:extLst>
          </p:cNvPr>
          <p:cNvSpPr>
            <a:spLocks noGrp="1"/>
          </p:cNvSpPr>
          <p:nvPr>
            <p:ph idx="1"/>
          </p:nvPr>
        </p:nvSpPr>
        <p:spPr/>
        <p:txBody>
          <a:bodyPr>
            <a:normAutofit/>
          </a:bodyPr>
          <a:lstStyle/>
          <a:p>
            <a:r>
              <a:rPr lang="en-US" dirty="0"/>
              <a:t>Motivation for most pedophiles is driven by sexual fantasy while the motivation for exploiters is frequently predatory in nature with the intent to gain financially or sexual gratification</a:t>
            </a:r>
          </a:p>
          <a:p>
            <a:r>
              <a:rPr lang="en-US" dirty="0"/>
              <a:t>Exploiters provide a false sense of love and often create an illusion of a fantasy life while preying on the victim’s vulnerabilities and attachment issues</a:t>
            </a:r>
          </a:p>
          <a:p>
            <a:r>
              <a:rPr lang="en-US" dirty="0"/>
              <a:t>They manipulate a victim to train and control them</a:t>
            </a:r>
          </a:p>
          <a:p>
            <a:r>
              <a:rPr lang="en-US" dirty="0"/>
              <a:t>This increases the victim’s physical and psychological isolation</a:t>
            </a:r>
          </a:p>
          <a:p>
            <a:pPr marL="0" indent="0">
              <a:buNone/>
            </a:pPr>
            <a:r>
              <a:rPr lang="en-US" sz="1800" dirty="0"/>
              <a:t>Source: Hargreaves-</a:t>
            </a:r>
            <a:r>
              <a:rPr lang="en-US" sz="1800" dirty="0" err="1"/>
              <a:t>Cormany</a:t>
            </a:r>
            <a:r>
              <a:rPr lang="en-US" sz="1800" dirty="0"/>
              <a:t> et al. 2016a</a:t>
            </a:r>
          </a:p>
        </p:txBody>
      </p:sp>
      <p:sp>
        <p:nvSpPr>
          <p:cNvPr id="4" name="Footer Placeholder 3">
            <a:extLst>
              <a:ext uri="{FF2B5EF4-FFF2-40B4-BE49-F238E27FC236}">
                <a16:creationId xmlns:a16="http://schemas.microsoft.com/office/drawing/2014/main" id="{D330E803-D608-0E4D-A493-9F07B4DF5320}"/>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5D6F2D01-8089-DF44-BAAD-D9592529EB0F}"/>
              </a:ext>
            </a:extLst>
          </p:cNvPr>
          <p:cNvSpPr>
            <a:spLocks noGrp="1"/>
          </p:cNvSpPr>
          <p:nvPr>
            <p:ph type="sldNum" sz="quarter" idx="12"/>
          </p:nvPr>
        </p:nvSpPr>
        <p:spPr/>
        <p:txBody>
          <a:bodyPr/>
          <a:lstStyle/>
          <a:p>
            <a:fld id="{B7CDA51E-0C75-42DD-A824-F1A1D0B037AC}" type="slidenum">
              <a:rPr lang="en-US" smtClean="0"/>
              <a:t>27</a:t>
            </a:fld>
            <a:endParaRPr lang="en-US" dirty="0"/>
          </a:p>
        </p:txBody>
      </p:sp>
    </p:spTree>
    <p:extLst>
      <p:ext uri="{BB962C8B-B14F-4D97-AF65-F5344CB8AC3E}">
        <p14:creationId xmlns:p14="http://schemas.microsoft.com/office/powerpoint/2010/main" val="312678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We Know About Exploiters</a:t>
            </a:r>
          </a:p>
        </p:txBody>
      </p:sp>
      <p:sp>
        <p:nvSpPr>
          <p:cNvPr id="3" name="Content Placeholder 2"/>
          <p:cNvSpPr>
            <a:spLocks noGrp="1"/>
          </p:cNvSpPr>
          <p:nvPr>
            <p:ph idx="1"/>
          </p:nvPr>
        </p:nvSpPr>
        <p:spPr/>
        <p:txBody>
          <a:bodyPr/>
          <a:lstStyle/>
          <a:p>
            <a:r>
              <a:rPr lang="en-US" dirty="0">
                <a:latin typeface="Franklin Gothic Book" panose="020B0503020102020204" pitchFamily="34" charset="0"/>
              </a:rPr>
              <a:t>When targeting victims, sex traffickers gain trust and confidence of vulnerable children or adults by manipulating their emotions and offering the</a:t>
            </a:r>
            <a:r>
              <a:rPr lang="en-US" dirty="0">
                <a:solidFill>
                  <a:schemeClr val="tx2"/>
                </a:solidFill>
                <a:latin typeface="Franklin Gothic Book" panose="020B0503020102020204" pitchFamily="34" charset="0"/>
              </a:rPr>
              <a:t>m</a:t>
            </a:r>
            <a:r>
              <a:rPr lang="en-US" dirty="0">
                <a:latin typeface="Franklin Gothic Book" panose="020B0503020102020204" pitchFamily="34" charset="0"/>
              </a:rPr>
              <a:t> a better life through false promises of security, protection and love</a:t>
            </a:r>
          </a:p>
          <a:p>
            <a:r>
              <a:rPr lang="en-US" dirty="0">
                <a:latin typeface="Franklin Gothic Book" panose="020B0503020102020204" pitchFamily="34" charset="0"/>
              </a:rPr>
              <a:t>Victims typically form trauma bonds with their traffickers through traumatic dependency, shame, and hopelessness</a:t>
            </a:r>
          </a:p>
          <a:p>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28</a:t>
            </a:fld>
            <a:endParaRPr lang="en-US" dirty="0"/>
          </a:p>
        </p:txBody>
      </p:sp>
    </p:spTree>
    <p:extLst>
      <p:ext uri="{BB962C8B-B14F-4D97-AF65-F5344CB8AC3E}">
        <p14:creationId xmlns:p14="http://schemas.microsoft.com/office/powerpoint/2010/main" val="376174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832128" y="2949588"/>
            <a:ext cx="10772742" cy="1074307"/>
          </a:xfrm>
        </p:spPr>
        <p:txBody>
          <a:bodyPr>
            <a:noAutofit/>
          </a:bodyPr>
          <a:lstStyle/>
          <a:p>
            <a:pPr eaLnBrk="1" hangingPunct="1"/>
            <a:br>
              <a:rPr lang="en-US" dirty="0">
                <a:latin typeface="Franklin Gothic Medium"/>
                <a:cs typeface="Franklin Gothic Medium"/>
              </a:rPr>
            </a:br>
            <a:r>
              <a:rPr lang="en-US" dirty="0">
                <a:latin typeface="Franklin Gothic Medium"/>
                <a:cs typeface="Franklin Gothic Medium"/>
              </a:rPr>
              <a:t>Human Trafficking</a:t>
            </a:r>
            <a:br>
              <a:rPr lang="en-US" dirty="0">
                <a:latin typeface="Franklin Gothic Medium"/>
                <a:cs typeface="Franklin Gothic Medium"/>
              </a:rPr>
            </a:br>
            <a:r>
              <a:rPr lang="en-US" dirty="0">
                <a:latin typeface="Franklin Gothic Medium"/>
                <a:cs typeface="Franklin Gothic Medium"/>
              </a:rPr>
              <a:t> and Child Welfare</a:t>
            </a:r>
          </a:p>
        </p:txBody>
      </p:sp>
      <p:sp>
        <p:nvSpPr>
          <p:cNvPr id="14340" name="Footer Placeholder 3"/>
          <p:cNvSpPr>
            <a:spLocks noGrp="1"/>
          </p:cNvSpPr>
          <p:nvPr>
            <p:ph type="ftr" sz="quarter" idx="1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dirty="0">
                <a:solidFill>
                  <a:srgbClr val="2B3990"/>
                </a:solidFill>
                <a:latin typeface="Franklin Gothic Book" charset="0"/>
              </a:rPr>
              <a:t>Funded through the Department of Health and Human Services, Administration for Children and Families, Children</a:t>
            </a:r>
            <a:r>
              <a:rPr lang="ja-JP" altLang="en-US">
                <a:solidFill>
                  <a:srgbClr val="2B3990"/>
                </a:solidFill>
                <a:latin typeface="Franklin Gothic Book" charset="0"/>
              </a:rPr>
              <a:t>’</a:t>
            </a:r>
            <a:r>
              <a:rPr lang="en-US" dirty="0">
                <a:solidFill>
                  <a:srgbClr val="2B3990"/>
                </a:solidFill>
                <a:latin typeface="Franklin Gothic Book" charset="0"/>
              </a:rPr>
              <a:t>s Bureau, Grant #90CA1822-01</a:t>
            </a:r>
          </a:p>
        </p:txBody>
      </p:sp>
      <p:sp>
        <p:nvSpPr>
          <p:cNvPr id="1024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6A70AEDA-3B61-1640-B1CA-F517E7F9C77A}" type="slidenum">
              <a:rPr lang="en-US" sz="1200">
                <a:solidFill>
                  <a:srgbClr val="2B3990"/>
                </a:solidFill>
                <a:latin typeface="Franklin Gothic Book" charset="0"/>
              </a:rPr>
              <a:pPr/>
              <a:t>29</a:t>
            </a:fld>
            <a:endParaRPr lang="en-US" sz="1200" dirty="0">
              <a:solidFill>
                <a:srgbClr val="2B3990"/>
              </a:solidFill>
              <a:latin typeface="Franklin Gothic Book" charset="0"/>
            </a:endParaRPr>
          </a:p>
        </p:txBody>
      </p:sp>
    </p:spTree>
    <p:extLst>
      <p:ext uri="{BB962C8B-B14F-4D97-AF65-F5344CB8AC3E}">
        <p14:creationId xmlns:p14="http://schemas.microsoft.com/office/powerpoint/2010/main" val="140218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Language &amp; Sensitivity</a:t>
            </a:r>
          </a:p>
        </p:txBody>
      </p:sp>
      <p:sp>
        <p:nvSpPr>
          <p:cNvPr id="3" name="Content Placeholder 2"/>
          <p:cNvSpPr>
            <a:spLocks noGrp="1"/>
          </p:cNvSpPr>
          <p:nvPr>
            <p:ph idx="1"/>
          </p:nvPr>
        </p:nvSpPr>
        <p:spPr/>
        <p:txBody>
          <a:bodyPr/>
          <a:lstStyle/>
          <a:p>
            <a:endParaRPr lang="en-US" dirty="0"/>
          </a:p>
          <a:p>
            <a:r>
              <a:rPr lang="en-US" dirty="0"/>
              <a:t>What ideas, images, or words come to mind when you hear the words “Human Trafficking”?</a:t>
            </a:r>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3</a:t>
            </a:fld>
            <a:endParaRPr lang="en-US" dirty="0"/>
          </a:p>
        </p:txBody>
      </p:sp>
    </p:spTree>
    <p:extLst>
      <p:ext uri="{BB962C8B-B14F-4D97-AF65-F5344CB8AC3E}">
        <p14:creationId xmlns:p14="http://schemas.microsoft.com/office/powerpoint/2010/main" val="966690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7E1-5A6C-5F42-B32B-2C86DC4F7C39}"/>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F1BABB79-B4EC-E549-BE2B-083B75AF837B}"/>
              </a:ext>
            </a:extLst>
          </p:cNvPr>
          <p:cNvSpPr>
            <a:spLocks noGrp="1"/>
          </p:cNvSpPr>
          <p:nvPr>
            <p:ph idx="1"/>
          </p:nvPr>
        </p:nvSpPr>
        <p:spPr/>
        <p:txBody>
          <a:bodyPr/>
          <a:lstStyle/>
          <a:p>
            <a:r>
              <a:rPr lang="en-US" dirty="0"/>
              <a:t>PL 113-183</a:t>
            </a:r>
          </a:p>
          <a:p>
            <a:r>
              <a:rPr lang="en-US" dirty="0"/>
              <a:t>Preventing Sex Trafficking and Strengthening Families Act</a:t>
            </a:r>
          </a:p>
          <a:p>
            <a:pPr lvl="1"/>
            <a:r>
              <a:rPr lang="en-US" dirty="0"/>
              <a:t>Enacted September 29, 2014</a:t>
            </a:r>
          </a:p>
          <a:p>
            <a:r>
              <a:rPr lang="en-US" dirty="0"/>
              <a:t>Required state child welfare agencies to develop and implement policies, protocols, and procedures for:</a:t>
            </a:r>
          </a:p>
          <a:p>
            <a:pPr lvl="1"/>
            <a:r>
              <a:rPr lang="en-US" dirty="0"/>
              <a:t>Identifying, documenting, and providing services for trafficking victims</a:t>
            </a:r>
          </a:p>
          <a:p>
            <a:pPr lvl="1"/>
            <a:r>
              <a:rPr lang="en-US" dirty="0"/>
              <a:t>Reporting and locating children missing from foster care</a:t>
            </a:r>
          </a:p>
          <a:p>
            <a:pPr lvl="1"/>
            <a:r>
              <a:rPr lang="en-US" dirty="0"/>
              <a:t>Collecting and reporting data</a:t>
            </a:r>
          </a:p>
        </p:txBody>
      </p:sp>
      <p:sp>
        <p:nvSpPr>
          <p:cNvPr id="4" name="Footer Placeholder 3">
            <a:extLst>
              <a:ext uri="{FF2B5EF4-FFF2-40B4-BE49-F238E27FC236}">
                <a16:creationId xmlns:a16="http://schemas.microsoft.com/office/drawing/2014/main" id="{9E0987F9-7661-4441-8540-CF1366ED0880}"/>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0CAA97BD-23D9-0942-B1C8-CE5572DA5458}"/>
              </a:ext>
            </a:extLst>
          </p:cNvPr>
          <p:cNvSpPr>
            <a:spLocks noGrp="1"/>
          </p:cNvSpPr>
          <p:nvPr>
            <p:ph type="sldNum" sz="quarter" idx="12"/>
          </p:nvPr>
        </p:nvSpPr>
        <p:spPr/>
        <p:txBody>
          <a:bodyPr/>
          <a:lstStyle/>
          <a:p>
            <a:fld id="{B7CDA51E-0C75-42DD-A824-F1A1D0B037AC}" type="slidenum">
              <a:rPr lang="en-US" smtClean="0"/>
              <a:t>30</a:t>
            </a:fld>
            <a:endParaRPr lang="en-US" dirty="0"/>
          </a:p>
        </p:txBody>
      </p:sp>
    </p:spTree>
    <p:extLst>
      <p:ext uri="{BB962C8B-B14F-4D97-AF65-F5344CB8AC3E}">
        <p14:creationId xmlns:p14="http://schemas.microsoft.com/office/powerpoint/2010/main" val="1329747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8FE52-3EB0-3644-A12B-5635CEFC20D2}"/>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82D9A8D2-2CF6-4642-9F4A-5B90A510F6DE}"/>
              </a:ext>
            </a:extLst>
          </p:cNvPr>
          <p:cNvSpPr>
            <a:spLocks noGrp="1"/>
          </p:cNvSpPr>
          <p:nvPr>
            <p:ph idx="1"/>
          </p:nvPr>
        </p:nvSpPr>
        <p:spPr/>
        <p:txBody>
          <a:bodyPr/>
          <a:lstStyle/>
          <a:p>
            <a:r>
              <a:rPr lang="en-US" dirty="0"/>
              <a:t>PL 114-22</a:t>
            </a:r>
          </a:p>
          <a:p>
            <a:r>
              <a:rPr lang="en-US" dirty="0"/>
              <a:t>Justice for Victims of Trafficking Act</a:t>
            </a:r>
          </a:p>
          <a:p>
            <a:pPr lvl="1"/>
            <a:r>
              <a:rPr lang="en-US" dirty="0"/>
              <a:t>Enacted May 29, 2015</a:t>
            </a:r>
          </a:p>
          <a:p>
            <a:r>
              <a:rPr lang="en-US" dirty="0"/>
              <a:t>Requires state child welfare agencies to develop and implement policies and procedures for:</a:t>
            </a:r>
          </a:p>
          <a:p>
            <a:pPr lvl="1"/>
            <a:r>
              <a:rPr lang="en-US" dirty="0"/>
              <a:t>Identifying and assessing reports involving known or suspected child trafficking victims</a:t>
            </a:r>
          </a:p>
          <a:p>
            <a:pPr lvl="1"/>
            <a:r>
              <a:rPr lang="en-US" dirty="0"/>
              <a:t>Training child welfare workers</a:t>
            </a:r>
          </a:p>
          <a:p>
            <a:pPr lvl="1"/>
            <a:r>
              <a:rPr lang="en-US" dirty="0"/>
              <a:t>Collecting and reporting data</a:t>
            </a:r>
          </a:p>
          <a:p>
            <a:pPr lvl="1"/>
            <a:endParaRPr lang="en-US" dirty="0"/>
          </a:p>
        </p:txBody>
      </p:sp>
      <p:sp>
        <p:nvSpPr>
          <p:cNvPr id="4" name="Footer Placeholder 3">
            <a:extLst>
              <a:ext uri="{FF2B5EF4-FFF2-40B4-BE49-F238E27FC236}">
                <a16:creationId xmlns:a16="http://schemas.microsoft.com/office/drawing/2014/main" id="{E71D410F-9EFD-8440-B0B1-D38227D263B9}"/>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452949C3-DE90-A14D-8055-08164F0F54D5}"/>
              </a:ext>
            </a:extLst>
          </p:cNvPr>
          <p:cNvSpPr>
            <a:spLocks noGrp="1"/>
          </p:cNvSpPr>
          <p:nvPr>
            <p:ph type="sldNum" sz="quarter" idx="12"/>
          </p:nvPr>
        </p:nvSpPr>
        <p:spPr/>
        <p:txBody>
          <a:bodyPr/>
          <a:lstStyle/>
          <a:p>
            <a:fld id="{B7CDA51E-0C75-42DD-A824-F1A1D0B037AC}" type="slidenum">
              <a:rPr lang="en-US" smtClean="0"/>
              <a:t>31</a:t>
            </a:fld>
            <a:endParaRPr lang="en-US" dirty="0"/>
          </a:p>
        </p:txBody>
      </p:sp>
    </p:spTree>
    <p:extLst>
      <p:ext uri="{BB962C8B-B14F-4D97-AF65-F5344CB8AC3E}">
        <p14:creationId xmlns:p14="http://schemas.microsoft.com/office/powerpoint/2010/main" val="18137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3DC9-053E-BE4E-8C05-50D88A7B92B1}"/>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C0351C0E-78F8-C045-BE4A-52D1AAE06870}"/>
              </a:ext>
            </a:extLst>
          </p:cNvPr>
          <p:cNvSpPr>
            <a:spLocks noGrp="1"/>
          </p:cNvSpPr>
          <p:nvPr>
            <p:ph idx="1"/>
          </p:nvPr>
        </p:nvSpPr>
        <p:spPr/>
        <p:txBody>
          <a:bodyPr/>
          <a:lstStyle/>
          <a:p>
            <a:r>
              <a:rPr lang="en-US" dirty="0"/>
              <a:t>House Bill 776</a:t>
            </a:r>
          </a:p>
          <a:p>
            <a:pPr lvl="1"/>
            <a:r>
              <a:rPr lang="en-US" dirty="0"/>
              <a:t>Changes the definition of Abused Juveniles under GS 7B-101(1)</a:t>
            </a:r>
          </a:p>
          <a:p>
            <a:pPr lvl="1"/>
            <a:r>
              <a:rPr lang="en-US" dirty="0"/>
              <a:t>Changes the definition of Neglected Juvenile under GS 7B-101(15)</a:t>
            </a:r>
          </a:p>
          <a:p>
            <a:pPr lvl="1"/>
            <a:endParaRPr lang="en-US" dirty="0"/>
          </a:p>
          <a:p>
            <a:r>
              <a:rPr lang="en-US" dirty="0"/>
              <a:t>Senate Bill 162</a:t>
            </a:r>
          </a:p>
          <a:p>
            <a:pPr lvl="1"/>
            <a:r>
              <a:rPr lang="en-US" dirty="0"/>
              <a:t>Provision that allows human trafficking victims to use their status as a victim for certain protections and legal defenses</a:t>
            </a:r>
          </a:p>
          <a:p>
            <a:pPr lvl="1"/>
            <a:r>
              <a:rPr lang="en-US" dirty="0"/>
              <a:t>Changes the definition of Abused Juveniles under GS 7B-101(1)</a:t>
            </a:r>
          </a:p>
        </p:txBody>
      </p:sp>
      <p:sp>
        <p:nvSpPr>
          <p:cNvPr id="4" name="Footer Placeholder 3">
            <a:extLst>
              <a:ext uri="{FF2B5EF4-FFF2-40B4-BE49-F238E27FC236}">
                <a16:creationId xmlns:a16="http://schemas.microsoft.com/office/drawing/2014/main" id="{7B1C4524-A76D-B446-8897-F963243F6EB9}"/>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95010314-EF60-724E-AF55-DAD5F9CC15C6}"/>
              </a:ext>
            </a:extLst>
          </p:cNvPr>
          <p:cNvSpPr>
            <a:spLocks noGrp="1"/>
          </p:cNvSpPr>
          <p:nvPr>
            <p:ph type="sldNum" sz="quarter" idx="12"/>
          </p:nvPr>
        </p:nvSpPr>
        <p:spPr/>
        <p:txBody>
          <a:bodyPr/>
          <a:lstStyle/>
          <a:p>
            <a:fld id="{B7CDA51E-0C75-42DD-A824-F1A1D0B037AC}" type="slidenum">
              <a:rPr lang="en-US" smtClean="0"/>
              <a:t>32</a:t>
            </a:fld>
            <a:endParaRPr lang="en-US" dirty="0"/>
          </a:p>
        </p:txBody>
      </p:sp>
    </p:spTree>
    <p:extLst>
      <p:ext uri="{BB962C8B-B14F-4D97-AF65-F5344CB8AC3E}">
        <p14:creationId xmlns:p14="http://schemas.microsoft.com/office/powerpoint/2010/main" val="2455539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1BE5-AF9F-8844-82E4-8FEC3CAF8816}"/>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1F4AE972-EF0B-564D-8331-2D3AAE10031B}"/>
              </a:ext>
            </a:extLst>
          </p:cNvPr>
          <p:cNvSpPr>
            <a:spLocks noGrp="1"/>
          </p:cNvSpPr>
          <p:nvPr>
            <p:ph idx="1"/>
          </p:nvPr>
        </p:nvSpPr>
        <p:spPr/>
        <p:txBody>
          <a:bodyPr/>
          <a:lstStyle/>
          <a:p>
            <a:r>
              <a:rPr lang="en-US" dirty="0"/>
              <a:t>You will need to screen to determine if the child is being held in involuntary servitude</a:t>
            </a:r>
          </a:p>
          <a:p>
            <a:r>
              <a:rPr lang="en-US" dirty="0"/>
              <a:t>Involuntary servitude is a type of human trafficking called labor trafficking. It is defined as:</a:t>
            </a:r>
          </a:p>
          <a:p>
            <a:pPr lvl="1"/>
            <a:r>
              <a:rPr lang="en-US" dirty="0"/>
              <a:t>The performance of labor, whether or not for compensation, or whether or not for the satisfaction of a debt and</a:t>
            </a:r>
          </a:p>
          <a:p>
            <a:pPr lvl="1"/>
            <a:r>
              <a:rPr lang="en-US" dirty="0"/>
              <a:t>By deception, coercion, or intimidation using violence or the threat of violence or by any other means of coercion or intimidation. </a:t>
            </a:r>
          </a:p>
        </p:txBody>
      </p:sp>
      <p:sp>
        <p:nvSpPr>
          <p:cNvPr id="4" name="Footer Placeholder 3">
            <a:extLst>
              <a:ext uri="{FF2B5EF4-FFF2-40B4-BE49-F238E27FC236}">
                <a16:creationId xmlns:a16="http://schemas.microsoft.com/office/drawing/2014/main" id="{9A6712F2-B082-434F-A6AA-8DAD3EBFC73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3044AB66-9141-A246-B6A5-60F2F6BCEB09}"/>
              </a:ext>
            </a:extLst>
          </p:cNvPr>
          <p:cNvSpPr>
            <a:spLocks noGrp="1"/>
          </p:cNvSpPr>
          <p:nvPr>
            <p:ph type="sldNum" sz="quarter" idx="12"/>
          </p:nvPr>
        </p:nvSpPr>
        <p:spPr/>
        <p:txBody>
          <a:bodyPr/>
          <a:lstStyle/>
          <a:p>
            <a:fld id="{B7CDA51E-0C75-42DD-A824-F1A1D0B037AC}" type="slidenum">
              <a:rPr lang="en-US" smtClean="0"/>
              <a:t>33</a:t>
            </a:fld>
            <a:endParaRPr lang="en-US" dirty="0"/>
          </a:p>
        </p:txBody>
      </p:sp>
    </p:spTree>
    <p:extLst>
      <p:ext uri="{BB962C8B-B14F-4D97-AF65-F5344CB8AC3E}">
        <p14:creationId xmlns:p14="http://schemas.microsoft.com/office/powerpoint/2010/main" val="360264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1BE5-AF9F-8844-82E4-8FEC3CAF8816}"/>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1F4AE972-EF0B-564D-8331-2D3AAE10031B}"/>
              </a:ext>
            </a:extLst>
          </p:cNvPr>
          <p:cNvSpPr>
            <a:spLocks noGrp="1"/>
          </p:cNvSpPr>
          <p:nvPr>
            <p:ph idx="1"/>
          </p:nvPr>
        </p:nvSpPr>
        <p:spPr/>
        <p:txBody>
          <a:bodyPr>
            <a:normAutofit fontScale="92500"/>
          </a:bodyPr>
          <a:lstStyle/>
          <a:p>
            <a:r>
              <a:rPr lang="en-US" dirty="0"/>
              <a:t>You will need to screen to determine if the child is being held in sexual servitude</a:t>
            </a:r>
          </a:p>
          <a:p>
            <a:r>
              <a:rPr lang="en-US" dirty="0"/>
              <a:t>Sexual servitude is a type of human trafficking called sex trafficking. It is defined as:</a:t>
            </a:r>
          </a:p>
          <a:p>
            <a:pPr lvl="1"/>
            <a:r>
              <a:rPr lang="en-US" dirty="0"/>
              <a:t>Any sexual activity as defined in G.S. 14-190.13 for which anything of value is directly or indirectly given, promised to, or received by any person, which conduct is induced or obtained by coercion or deception or which conduct is induced or obtained from a person under the age of 18 years or</a:t>
            </a:r>
          </a:p>
          <a:p>
            <a:pPr lvl="1"/>
            <a:r>
              <a:rPr lang="en-US" dirty="0"/>
              <a:t>Any sexual activity as defined in G.S. 14-190.13 that is performed or provided by any person, which conduct is induced or obtained by coercion or deception or which conduct is induced or obtained from a person under the age of 18 years</a:t>
            </a:r>
          </a:p>
        </p:txBody>
      </p:sp>
      <p:sp>
        <p:nvSpPr>
          <p:cNvPr id="4" name="Footer Placeholder 3">
            <a:extLst>
              <a:ext uri="{FF2B5EF4-FFF2-40B4-BE49-F238E27FC236}">
                <a16:creationId xmlns:a16="http://schemas.microsoft.com/office/drawing/2014/main" id="{9A6712F2-B082-434F-A6AA-8DAD3EBFC73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3044AB66-9141-A246-B6A5-60F2F6BCEB09}"/>
              </a:ext>
            </a:extLst>
          </p:cNvPr>
          <p:cNvSpPr>
            <a:spLocks noGrp="1"/>
          </p:cNvSpPr>
          <p:nvPr>
            <p:ph type="sldNum" sz="quarter" idx="12"/>
          </p:nvPr>
        </p:nvSpPr>
        <p:spPr/>
        <p:txBody>
          <a:bodyPr/>
          <a:lstStyle/>
          <a:p>
            <a:fld id="{B7CDA51E-0C75-42DD-A824-F1A1D0B037AC}" type="slidenum">
              <a:rPr lang="en-US" smtClean="0"/>
              <a:t>34</a:t>
            </a:fld>
            <a:endParaRPr lang="en-US" dirty="0"/>
          </a:p>
        </p:txBody>
      </p:sp>
    </p:spTree>
    <p:extLst>
      <p:ext uri="{BB962C8B-B14F-4D97-AF65-F5344CB8AC3E}">
        <p14:creationId xmlns:p14="http://schemas.microsoft.com/office/powerpoint/2010/main" val="3797898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1BE5-AF9F-8844-82E4-8FEC3CAF8816}"/>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1F4AE972-EF0B-564D-8331-2D3AAE10031B}"/>
              </a:ext>
            </a:extLst>
          </p:cNvPr>
          <p:cNvSpPr>
            <a:spLocks noGrp="1"/>
          </p:cNvSpPr>
          <p:nvPr>
            <p:ph idx="1"/>
          </p:nvPr>
        </p:nvSpPr>
        <p:spPr/>
        <p:txBody>
          <a:bodyPr>
            <a:normAutofit/>
          </a:bodyPr>
          <a:lstStyle/>
          <a:p>
            <a:r>
              <a:rPr lang="en-US" dirty="0"/>
              <a:t>Sex trafficking sometimes occurs when individuals exchange children for acts of sex. This exchange may involve:</a:t>
            </a:r>
          </a:p>
          <a:p>
            <a:pPr lvl="1"/>
            <a:r>
              <a:rPr lang="en-US" dirty="0"/>
              <a:t>An individual being directly or indirectly given, promised, or receiving anything of value in exchange for the child or</a:t>
            </a:r>
          </a:p>
          <a:p>
            <a:pPr lvl="1"/>
            <a:r>
              <a:rPr lang="en-US" dirty="0"/>
              <a:t>An individual using a child or child’s acts of sex to satisfy a debt</a:t>
            </a:r>
            <a:endParaRPr lang="en-US" sz="2000" dirty="0"/>
          </a:p>
          <a:p>
            <a:r>
              <a:rPr lang="en-US" dirty="0"/>
              <a:t>Sex trafficking may involve:</a:t>
            </a:r>
          </a:p>
          <a:p>
            <a:pPr lvl="1"/>
            <a:r>
              <a:rPr lang="en-US" dirty="0"/>
              <a:t>Allowing, forcing or coercing the child to engage in prostitution or</a:t>
            </a:r>
          </a:p>
          <a:p>
            <a:pPr lvl="1"/>
            <a:r>
              <a:rPr lang="en-US" dirty="0"/>
              <a:t>Allowing, forcing or coercing the child to engage in the production of child pornography</a:t>
            </a:r>
          </a:p>
        </p:txBody>
      </p:sp>
      <p:sp>
        <p:nvSpPr>
          <p:cNvPr id="4" name="Footer Placeholder 3">
            <a:extLst>
              <a:ext uri="{FF2B5EF4-FFF2-40B4-BE49-F238E27FC236}">
                <a16:creationId xmlns:a16="http://schemas.microsoft.com/office/drawing/2014/main" id="{9A6712F2-B082-434F-A6AA-8DAD3EBFC73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3044AB66-9141-A246-B6A5-60F2F6BCEB09}"/>
              </a:ext>
            </a:extLst>
          </p:cNvPr>
          <p:cNvSpPr>
            <a:spLocks noGrp="1"/>
          </p:cNvSpPr>
          <p:nvPr>
            <p:ph type="sldNum" sz="quarter" idx="12"/>
          </p:nvPr>
        </p:nvSpPr>
        <p:spPr/>
        <p:txBody>
          <a:bodyPr/>
          <a:lstStyle/>
          <a:p>
            <a:fld id="{B7CDA51E-0C75-42DD-A824-F1A1D0B037AC}" type="slidenum">
              <a:rPr lang="en-US" smtClean="0"/>
              <a:t>35</a:t>
            </a:fld>
            <a:endParaRPr lang="en-US" dirty="0"/>
          </a:p>
        </p:txBody>
      </p:sp>
    </p:spTree>
    <p:extLst>
      <p:ext uri="{BB962C8B-B14F-4D97-AF65-F5344CB8AC3E}">
        <p14:creationId xmlns:p14="http://schemas.microsoft.com/office/powerpoint/2010/main" val="3254889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1BE5-AF9F-8844-82E4-8FEC3CAF8816}"/>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1F4AE972-EF0B-564D-8331-2D3AAE10031B}"/>
              </a:ext>
            </a:extLst>
          </p:cNvPr>
          <p:cNvSpPr>
            <a:spLocks noGrp="1"/>
          </p:cNvSpPr>
          <p:nvPr>
            <p:ph idx="1"/>
          </p:nvPr>
        </p:nvSpPr>
        <p:spPr/>
        <p:txBody>
          <a:bodyPr>
            <a:normAutofit/>
          </a:bodyPr>
          <a:lstStyle/>
          <a:p>
            <a:r>
              <a:rPr lang="en-US" dirty="0"/>
              <a:t>If the allegations meet the statutory criteria for juvenile human trafficking, the referral shall be accepted, regardless of the relationship between the perpetrator and the juvenile</a:t>
            </a:r>
          </a:p>
          <a:p>
            <a:r>
              <a:rPr lang="en-US" dirty="0"/>
              <a:t>Such reports must be accepted as abuse and neglect </a:t>
            </a:r>
          </a:p>
          <a:p>
            <a:r>
              <a:rPr lang="en-US" dirty="0"/>
              <a:t>Dependency may be present but if the report is screened in due to the human trafficking allegations, it must be screened in as abuse and neglect.</a:t>
            </a:r>
          </a:p>
        </p:txBody>
      </p:sp>
      <p:sp>
        <p:nvSpPr>
          <p:cNvPr id="4" name="Footer Placeholder 3">
            <a:extLst>
              <a:ext uri="{FF2B5EF4-FFF2-40B4-BE49-F238E27FC236}">
                <a16:creationId xmlns:a16="http://schemas.microsoft.com/office/drawing/2014/main" id="{9A6712F2-B082-434F-A6AA-8DAD3EBFC73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3044AB66-9141-A246-B6A5-60F2F6BCEB09}"/>
              </a:ext>
            </a:extLst>
          </p:cNvPr>
          <p:cNvSpPr>
            <a:spLocks noGrp="1"/>
          </p:cNvSpPr>
          <p:nvPr>
            <p:ph type="sldNum" sz="quarter" idx="12"/>
          </p:nvPr>
        </p:nvSpPr>
        <p:spPr/>
        <p:txBody>
          <a:bodyPr/>
          <a:lstStyle/>
          <a:p>
            <a:fld id="{B7CDA51E-0C75-42DD-A824-F1A1D0B037AC}" type="slidenum">
              <a:rPr lang="en-US" smtClean="0"/>
              <a:t>36</a:t>
            </a:fld>
            <a:endParaRPr lang="en-US" dirty="0"/>
          </a:p>
        </p:txBody>
      </p:sp>
    </p:spTree>
    <p:extLst>
      <p:ext uri="{BB962C8B-B14F-4D97-AF65-F5344CB8AC3E}">
        <p14:creationId xmlns:p14="http://schemas.microsoft.com/office/powerpoint/2010/main" val="3964849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1BE5-AF9F-8844-82E4-8FEC3CAF8816}"/>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1F4AE972-EF0B-564D-8331-2D3AAE10031B}"/>
              </a:ext>
            </a:extLst>
          </p:cNvPr>
          <p:cNvSpPr>
            <a:spLocks noGrp="1"/>
          </p:cNvSpPr>
          <p:nvPr>
            <p:ph idx="1"/>
          </p:nvPr>
        </p:nvSpPr>
        <p:spPr>
          <a:xfrm>
            <a:off x="838200" y="1441343"/>
            <a:ext cx="10515600" cy="4322850"/>
          </a:xfrm>
        </p:spPr>
        <p:txBody>
          <a:bodyPr>
            <a:normAutofit fontScale="40000" lnSpcReduction="20000"/>
          </a:bodyPr>
          <a:lstStyle/>
          <a:p>
            <a:r>
              <a:rPr lang="en-US" sz="5900" dirty="0"/>
              <a:t>The requirements of a CPS Assessment are not altered when it involves allegations of human trafficking</a:t>
            </a:r>
          </a:p>
          <a:p>
            <a:pPr marL="0" indent="0">
              <a:buNone/>
            </a:pPr>
            <a:endParaRPr lang="en-US" sz="5900" dirty="0"/>
          </a:p>
          <a:p>
            <a:r>
              <a:rPr lang="en-US" sz="5900" dirty="0"/>
              <a:t>Within 24 hours of accepting the report the County child welfare agency must:</a:t>
            </a:r>
          </a:p>
          <a:p>
            <a:pPr marL="0" indent="0">
              <a:buNone/>
            </a:pPr>
            <a:endParaRPr lang="en-US" sz="5900" dirty="0"/>
          </a:p>
          <a:p>
            <a:pPr lvl="1"/>
            <a:r>
              <a:rPr lang="en-US" sz="5500" dirty="0"/>
              <a:t>Check the National Center for Missing and Exploited Children to see if the child or youth has been reported missing</a:t>
            </a:r>
          </a:p>
          <a:p>
            <a:pPr marL="457200" lvl="1" indent="0">
              <a:buNone/>
            </a:pPr>
            <a:endParaRPr lang="en-US" sz="5500" dirty="0"/>
          </a:p>
          <a:p>
            <a:pPr lvl="1"/>
            <a:r>
              <a:rPr lang="en-US" sz="5500" dirty="0"/>
              <a:t>Check the North Carolina Center for Missing Persons to see if the child or youth has been reported missing</a:t>
            </a:r>
          </a:p>
          <a:p>
            <a:pPr marL="457200" lvl="1" indent="0">
              <a:buNone/>
            </a:pPr>
            <a:r>
              <a:rPr lang="en-US" sz="5900" dirty="0"/>
              <a:t> </a:t>
            </a:r>
          </a:p>
          <a:p>
            <a:pPr lvl="1"/>
            <a:r>
              <a:rPr lang="en-US" sz="5500" dirty="0"/>
              <a:t>Check with the appropriate local law enforcement agency to see if the child or youth has been reported missing/runaway</a:t>
            </a:r>
          </a:p>
          <a:p>
            <a:pPr marL="0" indent="0">
              <a:buNone/>
            </a:pPr>
            <a:r>
              <a:rPr lang="en-US" dirty="0"/>
              <a:t> </a:t>
            </a:r>
          </a:p>
        </p:txBody>
      </p:sp>
      <p:sp>
        <p:nvSpPr>
          <p:cNvPr id="4" name="Footer Placeholder 3">
            <a:extLst>
              <a:ext uri="{FF2B5EF4-FFF2-40B4-BE49-F238E27FC236}">
                <a16:creationId xmlns:a16="http://schemas.microsoft.com/office/drawing/2014/main" id="{9A6712F2-B082-434F-A6AA-8DAD3EBFC73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3044AB66-9141-A246-B6A5-60F2F6BCEB09}"/>
              </a:ext>
            </a:extLst>
          </p:cNvPr>
          <p:cNvSpPr>
            <a:spLocks noGrp="1"/>
          </p:cNvSpPr>
          <p:nvPr>
            <p:ph type="sldNum" sz="quarter" idx="12"/>
          </p:nvPr>
        </p:nvSpPr>
        <p:spPr/>
        <p:txBody>
          <a:bodyPr/>
          <a:lstStyle/>
          <a:p>
            <a:fld id="{B7CDA51E-0C75-42DD-A824-F1A1D0B037AC}" type="slidenum">
              <a:rPr lang="en-US" smtClean="0"/>
              <a:t>37</a:t>
            </a:fld>
            <a:endParaRPr lang="en-US" dirty="0"/>
          </a:p>
        </p:txBody>
      </p:sp>
    </p:spTree>
    <p:extLst>
      <p:ext uri="{BB962C8B-B14F-4D97-AF65-F5344CB8AC3E}">
        <p14:creationId xmlns:p14="http://schemas.microsoft.com/office/powerpoint/2010/main" val="267412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1BE5-AF9F-8844-82E4-8FEC3CAF8816}"/>
              </a:ext>
            </a:extLst>
          </p:cNvPr>
          <p:cNvSpPr>
            <a:spLocks noGrp="1"/>
          </p:cNvSpPr>
          <p:nvPr>
            <p:ph type="title"/>
          </p:nvPr>
        </p:nvSpPr>
        <p:spPr/>
        <p:txBody>
          <a:bodyPr/>
          <a:lstStyle/>
          <a:p>
            <a:r>
              <a:rPr lang="en-US" dirty="0"/>
              <a:t>Human Trafficking and Child Welfare</a:t>
            </a:r>
          </a:p>
        </p:txBody>
      </p:sp>
      <p:sp>
        <p:nvSpPr>
          <p:cNvPr id="3" name="Content Placeholder 2">
            <a:extLst>
              <a:ext uri="{FF2B5EF4-FFF2-40B4-BE49-F238E27FC236}">
                <a16:creationId xmlns:a16="http://schemas.microsoft.com/office/drawing/2014/main" id="{1F4AE972-EF0B-564D-8331-2D3AAE10031B}"/>
              </a:ext>
            </a:extLst>
          </p:cNvPr>
          <p:cNvSpPr>
            <a:spLocks noGrp="1"/>
          </p:cNvSpPr>
          <p:nvPr>
            <p:ph idx="1"/>
          </p:nvPr>
        </p:nvSpPr>
        <p:spPr>
          <a:xfrm>
            <a:off x="838200" y="1441343"/>
            <a:ext cx="10515600" cy="4322850"/>
          </a:xfrm>
        </p:spPr>
        <p:txBody>
          <a:bodyPr>
            <a:normAutofit/>
          </a:bodyPr>
          <a:lstStyle/>
          <a:p>
            <a:r>
              <a:rPr lang="en-US" dirty="0"/>
              <a:t>If the child is a foreign national, you must notify the U.S. Department of Health and Human Services to facilitate the provision of interim assistance</a:t>
            </a:r>
          </a:p>
          <a:p>
            <a:r>
              <a:rPr lang="en-US" dirty="0"/>
              <a:t> The County Child welfare worker must contact OTIP Child Protection Specialists at </a:t>
            </a:r>
            <a:r>
              <a:rPr lang="en-US" u="sng" dirty="0">
                <a:hlinkClick r:id="rId2"/>
              </a:rPr>
              <a:t>childtrafficking@acf.hhs.gov </a:t>
            </a:r>
            <a:r>
              <a:rPr lang="en-US" dirty="0"/>
              <a:t>or (202) 205-4582 </a:t>
            </a:r>
          </a:p>
          <a:p>
            <a:r>
              <a:rPr lang="en-US" dirty="0"/>
              <a:t>You will need to provide the child’s name, age, location, country of origin, and plus some additional information </a:t>
            </a:r>
          </a:p>
        </p:txBody>
      </p:sp>
      <p:sp>
        <p:nvSpPr>
          <p:cNvPr id="4" name="Footer Placeholder 3">
            <a:extLst>
              <a:ext uri="{FF2B5EF4-FFF2-40B4-BE49-F238E27FC236}">
                <a16:creationId xmlns:a16="http://schemas.microsoft.com/office/drawing/2014/main" id="{9A6712F2-B082-434F-A6AA-8DAD3EBFC738}"/>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3044AB66-9141-A246-B6A5-60F2F6BCEB09}"/>
              </a:ext>
            </a:extLst>
          </p:cNvPr>
          <p:cNvSpPr>
            <a:spLocks noGrp="1"/>
          </p:cNvSpPr>
          <p:nvPr>
            <p:ph type="sldNum" sz="quarter" idx="12"/>
          </p:nvPr>
        </p:nvSpPr>
        <p:spPr/>
        <p:txBody>
          <a:bodyPr/>
          <a:lstStyle/>
          <a:p>
            <a:fld id="{B7CDA51E-0C75-42DD-A824-F1A1D0B037AC}" type="slidenum">
              <a:rPr lang="en-US" smtClean="0"/>
              <a:t>38</a:t>
            </a:fld>
            <a:endParaRPr lang="en-US" dirty="0"/>
          </a:p>
        </p:txBody>
      </p:sp>
    </p:spTree>
    <p:extLst>
      <p:ext uri="{BB962C8B-B14F-4D97-AF65-F5344CB8AC3E}">
        <p14:creationId xmlns:p14="http://schemas.microsoft.com/office/powerpoint/2010/main" val="193959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832128" y="2949588"/>
            <a:ext cx="10772742" cy="1074307"/>
          </a:xfrm>
        </p:spPr>
        <p:txBody>
          <a:bodyPr>
            <a:noAutofit/>
          </a:bodyPr>
          <a:lstStyle/>
          <a:p>
            <a:pPr eaLnBrk="1" hangingPunct="1"/>
            <a:br>
              <a:rPr lang="en-US" dirty="0">
                <a:latin typeface="Franklin Gothic Medium"/>
                <a:cs typeface="Franklin Gothic Medium"/>
              </a:rPr>
            </a:br>
            <a:r>
              <a:rPr lang="en-US" dirty="0">
                <a:latin typeface="Franklin Gothic Medium"/>
                <a:cs typeface="Franklin Gothic Medium"/>
              </a:rPr>
              <a:t>Identifying Potential </a:t>
            </a:r>
            <a:r>
              <a:rPr lang="en-US">
                <a:latin typeface="Franklin Gothic Medium"/>
                <a:cs typeface="Franklin Gothic Medium"/>
              </a:rPr>
              <a:t>Human </a:t>
            </a:r>
            <a:br>
              <a:rPr lang="en-US">
                <a:latin typeface="Franklin Gothic Medium"/>
                <a:cs typeface="Franklin Gothic Medium"/>
              </a:rPr>
            </a:br>
            <a:r>
              <a:rPr lang="en-US">
                <a:latin typeface="Franklin Gothic Medium"/>
                <a:cs typeface="Franklin Gothic Medium"/>
              </a:rPr>
              <a:t>Trafficking </a:t>
            </a:r>
            <a:r>
              <a:rPr lang="en-US" dirty="0">
                <a:latin typeface="Franklin Gothic Medium"/>
                <a:cs typeface="Franklin Gothic Medium"/>
              </a:rPr>
              <a:t>Survivors</a:t>
            </a:r>
          </a:p>
        </p:txBody>
      </p:sp>
      <p:sp>
        <p:nvSpPr>
          <p:cNvPr id="14340" name="Footer Placeholder 3"/>
          <p:cNvSpPr>
            <a:spLocks noGrp="1"/>
          </p:cNvSpPr>
          <p:nvPr>
            <p:ph type="ftr" sz="quarter" idx="1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a:solidFill>
                  <a:srgbClr val="2B3990"/>
                </a:solidFill>
                <a:latin typeface="Franklin Gothic Book" charset="0"/>
              </a:rPr>
              <a:t>Funded through the Department of Health and Human Services, Administration for Children and Families, Children</a:t>
            </a:r>
            <a:r>
              <a:rPr lang="ja-JP" altLang="en-US">
                <a:solidFill>
                  <a:srgbClr val="2B3990"/>
                </a:solidFill>
                <a:latin typeface="Franklin Gothic Book" charset="0"/>
              </a:rPr>
              <a:t>’</a:t>
            </a:r>
            <a:r>
              <a:rPr lang="en-US">
                <a:solidFill>
                  <a:srgbClr val="2B3990"/>
                </a:solidFill>
                <a:latin typeface="Franklin Gothic Book" charset="0"/>
              </a:rPr>
              <a:t>s Bureau, Grant #90CA1822-01</a:t>
            </a:r>
          </a:p>
        </p:txBody>
      </p:sp>
      <p:sp>
        <p:nvSpPr>
          <p:cNvPr id="1024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6A70AEDA-3B61-1640-B1CA-F517E7F9C77A}" type="slidenum">
              <a:rPr lang="en-US" sz="1200">
                <a:solidFill>
                  <a:srgbClr val="2B3990"/>
                </a:solidFill>
                <a:latin typeface="Franklin Gothic Book" charset="0"/>
              </a:rPr>
              <a:pPr/>
              <a:t>39</a:t>
            </a:fld>
            <a:endParaRPr lang="en-US" sz="1200">
              <a:solidFill>
                <a:srgbClr val="2B3990"/>
              </a:solidFill>
              <a:latin typeface="Franklin Gothic Book" charset="0"/>
            </a:endParaRPr>
          </a:p>
        </p:txBody>
      </p:sp>
    </p:spTree>
    <p:extLst>
      <p:ext uri="{BB962C8B-B14F-4D97-AF65-F5344CB8AC3E}">
        <p14:creationId xmlns:p14="http://schemas.microsoft.com/office/powerpoint/2010/main" val="166901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NO REST</a:t>
            </a:r>
          </a:p>
        </p:txBody>
      </p:sp>
      <p:sp>
        <p:nvSpPr>
          <p:cNvPr id="3" name="Content Placeholder 2"/>
          <p:cNvSpPr>
            <a:spLocks noGrp="1"/>
          </p:cNvSpPr>
          <p:nvPr>
            <p:ph idx="1"/>
          </p:nvPr>
        </p:nvSpPr>
        <p:spPr/>
        <p:txBody>
          <a:bodyPr>
            <a:normAutofit lnSpcReduction="10000"/>
          </a:bodyPr>
          <a:lstStyle/>
          <a:p>
            <a:r>
              <a:rPr lang="en-US" sz="3600" dirty="0"/>
              <a:t>Project NO REST (</a:t>
            </a:r>
            <a:r>
              <a:rPr lang="en-US" sz="3600" u="sng" dirty="0"/>
              <a:t>N</a:t>
            </a:r>
            <a:r>
              <a:rPr lang="en-US" sz="3600" dirty="0"/>
              <a:t>orth Carolina </a:t>
            </a:r>
            <a:r>
              <a:rPr lang="en-US" sz="3600" u="sng" dirty="0"/>
              <a:t>O</a:t>
            </a:r>
            <a:r>
              <a:rPr lang="en-US" sz="3600" dirty="0"/>
              <a:t>rganizing and </a:t>
            </a:r>
            <a:r>
              <a:rPr lang="en-US" sz="3600" u="sng" dirty="0"/>
              <a:t>R</a:t>
            </a:r>
            <a:r>
              <a:rPr lang="en-US" sz="3600" dirty="0"/>
              <a:t>esponding to the </a:t>
            </a:r>
            <a:r>
              <a:rPr lang="en-US" sz="3600" u="sng" dirty="0"/>
              <a:t>E</a:t>
            </a:r>
            <a:r>
              <a:rPr lang="en-US" sz="3600" dirty="0"/>
              <a:t>xploitation and </a:t>
            </a:r>
            <a:r>
              <a:rPr lang="en-US" sz="3600" u="sng" dirty="0"/>
              <a:t>S</a:t>
            </a:r>
            <a:r>
              <a:rPr lang="en-US" sz="3600" dirty="0"/>
              <a:t>exual </a:t>
            </a:r>
            <a:r>
              <a:rPr lang="en-US" sz="3600" u="sng" dirty="0"/>
              <a:t>T</a:t>
            </a:r>
            <a:r>
              <a:rPr lang="en-US" sz="3600" dirty="0"/>
              <a:t>rafficking of Children) is a five year effort funded by the U. S. Children’s Bureau</a:t>
            </a:r>
          </a:p>
          <a:p>
            <a:r>
              <a:rPr lang="en-US" sz="3600" dirty="0"/>
              <a:t>The project addresses the trafficking of youth in North Carolina through age 25</a:t>
            </a:r>
          </a:p>
          <a:p>
            <a:r>
              <a:rPr lang="en-US" sz="3600" dirty="0"/>
              <a:t>A primary focus is the trafficking of child-welfare involved youth</a:t>
            </a:r>
          </a:p>
        </p:txBody>
      </p:sp>
      <p:sp>
        <p:nvSpPr>
          <p:cNvPr id="4" name="Footer Placeholder 3"/>
          <p:cNvSpPr>
            <a:spLocks noGrp="1"/>
          </p:cNvSpPr>
          <p:nvPr>
            <p:ph type="ftr" sz="quarter" idx="11"/>
          </p:nvPr>
        </p:nvSpPr>
        <p:spPr/>
        <p:txBody>
          <a:bodyPr/>
          <a:lstStyle/>
          <a:p>
            <a:r>
              <a:rPr lang="en-US" dirty="0"/>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p>
        </p:txBody>
      </p:sp>
      <p:sp>
        <p:nvSpPr>
          <p:cNvPr id="5" name="Slide Number Placeholder 4"/>
          <p:cNvSpPr>
            <a:spLocks noGrp="1"/>
          </p:cNvSpPr>
          <p:nvPr>
            <p:ph type="sldNum" sz="quarter" idx="12"/>
          </p:nvPr>
        </p:nvSpPr>
        <p:spPr/>
        <p:txBody>
          <a:bodyPr/>
          <a:lstStyle/>
          <a:p>
            <a:fld id="{EE4CFFB9-B20D-C341-88D0-A62B6E3C0830}" type="slidenum">
              <a:rPr lang="en-US" smtClean="0"/>
              <a:pPr/>
              <a:t>4</a:t>
            </a:fld>
            <a:endParaRPr lang="en-US"/>
          </a:p>
        </p:txBody>
      </p:sp>
    </p:spTree>
    <p:extLst>
      <p:ext uri="{BB962C8B-B14F-4D97-AF65-F5344CB8AC3E}">
        <p14:creationId xmlns:p14="http://schemas.microsoft.com/office/powerpoint/2010/main" val="3694507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Potential Human Trafficking Survivors</a:t>
            </a:r>
          </a:p>
        </p:txBody>
      </p:sp>
      <p:sp>
        <p:nvSpPr>
          <p:cNvPr id="3" name="Content Placeholder 2"/>
          <p:cNvSpPr>
            <a:spLocks noGrp="1"/>
          </p:cNvSpPr>
          <p:nvPr>
            <p:ph idx="1"/>
          </p:nvPr>
        </p:nvSpPr>
        <p:spPr/>
        <p:txBody>
          <a:bodyPr/>
          <a:lstStyle/>
          <a:p>
            <a:r>
              <a:rPr lang="en-US" dirty="0"/>
              <a:t>Interviewers should be comfortable working with trafficking victims, sensitive to their special needs, and aware that they are likely to be suffering the impacts of traumatic experiences</a:t>
            </a:r>
          </a:p>
          <a:p>
            <a:r>
              <a:rPr lang="en-US" dirty="0"/>
              <a:t>It is critical to establish a safe place</a:t>
            </a:r>
          </a:p>
          <a:p>
            <a:r>
              <a:rPr lang="en-US" dirty="0"/>
              <a:t>Individual needs to feel comfortable and protected</a:t>
            </a:r>
          </a:p>
          <a:p>
            <a:r>
              <a:rPr lang="en-US" dirty="0"/>
              <a:t>Never interview within sight of the potential trafficker.  Ensure privacy</a:t>
            </a:r>
          </a:p>
          <a:p>
            <a:r>
              <a:rPr lang="en-US" dirty="0"/>
              <a:t>The interviewer may experience secondary trauma</a:t>
            </a:r>
          </a:p>
          <a:p>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40</a:t>
            </a:fld>
            <a:endParaRPr lang="en-US" dirty="0"/>
          </a:p>
        </p:txBody>
      </p:sp>
    </p:spTree>
    <p:extLst>
      <p:ext uri="{BB962C8B-B14F-4D97-AF65-F5344CB8AC3E}">
        <p14:creationId xmlns:p14="http://schemas.microsoft.com/office/powerpoint/2010/main" val="1976950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Identifying Potential Human Trafficking Survivors</a:t>
            </a:r>
          </a:p>
        </p:txBody>
      </p:sp>
      <p:sp>
        <p:nvSpPr>
          <p:cNvPr id="3" name="Content Placeholder 2"/>
          <p:cNvSpPr>
            <a:spLocks noGrp="1"/>
          </p:cNvSpPr>
          <p:nvPr>
            <p:ph idx="1"/>
          </p:nvPr>
        </p:nvSpPr>
        <p:spPr/>
        <p:txBody>
          <a:bodyPr/>
          <a:lstStyle/>
          <a:p>
            <a:r>
              <a:rPr lang="en-US" dirty="0"/>
              <a:t>Visible signs of abuse such as unexplained bruises, black eyes, cuts, or marks.</a:t>
            </a:r>
          </a:p>
          <a:p>
            <a:r>
              <a:rPr lang="en-US" dirty="0"/>
              <a:t>Fear of person accompanying them.</a:t>
            </a:r>
          </a:p>
          <a:p>
            <a:r>
              <a:rPr lang="en-US" dirty="0"/>
              <a:t>Exhibit hyper-vigilance or paranoid behavior.</a:t>
            </a:r>
          </a:p>
          <a:p>
            <a:r>
              <a:rPr lang="en-US" dirty="0"/>
              <a:t>Secrecy of whereabouts</a:t>
            </a:r>
          </a:p>
          <a:p>
            <a:r>
              <a:rPr lang="en-US" dirty="0"/>
              <a:t>Wearing new clothes of any style or getting hair or nails done with no financial means to do this independently.</a:t>
            </a:r>
          </a:p>
          <a:p>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41</a:t>
            </a:fld>
            <a:endParaRPr lang="en-US" dirty="0"/>
          </a:p>
        </p:txBody>
      </p:sp>
    </p:spTree>
    <p:extLst>
      <p:ext uri="{BB962C8B-B14F-4D97-AF65-F5344CB8AC3E}">
        <p14:creationId xmlns:p14="http://schemas.microsoft.com/office/powerpoint/2010/main" val="614271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Identifying Potential Human Trafficking Survivors</a:t>
            </a:r>
          </a:p>
        </p:txBody>
      </p:sp>
      <p:sp>
        <p:nvSpPr>
          <p:cNvPr id="3" name="Content Placeholder 2"/>
          <p:cNvSpPr>
            <a:spLocks noGrp="1"/>
          </p:cNvSpPr>
          <p:nvPr>
            <p:ph idx="1"/>
          </p:nvPr>
        </p:nvSpPr>
        <p:spPr/>
        <p:txBody>
          <a:bodyPr/>
          <a:lstStyle/>
          <a:p>
            <a:r>
              <a:rPr lang="en-US" dirty="0"/>
              <a:t>A young person with a tattoo which he or she is reluctant to explain</a:t>
            </a:r>
          </a:p>
          <a:p>
            <a:r>
              <a:rPr lang="en-US" dirty="0"/>
              <a:t>Child’s appearance and/or actions contradict the information they give</a:t>
            </a:r>
          </a:p>
          <a:p>
            <a:r>
              <a:rPr lang="en-US" dirty="0"/>
              <a:t>Personal information such as age, name, and/or date of birth might change with each telling of the story or information given is contradictory</a:t>
            </a:r>
          </a:p>
          <a:p>
            <a:r>
              <a:rPr lang="en-US" dirty="0"/>
              <a:t>Has no identification or is not in control of his or her identification documents</a:t>
            </a:r>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42</a:t>
            </a:fld>
            <a:endParaRPr lang="en-US" dirty="0"/>
          </a:p>
        </p:txBody>
      </p:sp>
    </p:spTree>
    <p:extLst>
      <p:ext uri="{BB962C8B-B14F-4D97-AF65-F5344CB8AC3E}">
        <p14:creationId xmlns:p14="http://schemas.microsoft.com/office/powerpoint/2010/main" val="5053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Identifying </a:t>
            </a:r>
            <a:r>
              <a:rPr lang="en-US"/>
              <a:t>Potential Human </a:t>
            </a:r>
            <a:r>
              <a:rPr lang="en-US" dirty="0"/>
              <a:t>Trafficking Survivors</a:t>
            </a:r>
          </a:p>
        </p:txBody>
      </p:sp>
      <p:sp>
        <p:nvSpPr>
          <p:cNvPr id="3" name="Content Placeholder 2"/>
          <p:cNvSpPr>
            <a:spLocks noGrp="1"/>
          </p:cNvSpPr>
          <p:nvPr>
            <p:ph idx="1"/>
          </p:nvPr>
        </p:nvSpPr>
        <p:spPr/>
        <p:txBody>
          <a:bodyPr/>
          <a:lstStyle/>
          <a:p>
            <a:r>
              <a:rPr lang="en-US" dirty="0"/>
              <a:t>Frequency or multiple sexually transmitted diseases, STI or pregnancies</a:t>
            </a:r>
          </a:p>
          <a:p>
            <a:r>
              <a:rPr lang="en-US" dirty="0"/>
              <a:t>Unaccounted for times, vagueness concerning whereabouts, and/or defensiveness in response to questions or concerns</a:t>
            </a:r>
          </a:p>
          <a:p>
            <a:r>
              <a:rPr lang="en-US" dirty="0"/>
              <a:t>Truancy or tardiness from school</a:t>
            </a:r>
          </a:p>
          <a:p>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43</a:t>
            </a:fld>
            <a:endParaRPr lang="en-US" dirty="0"/>
          </a:p>
        </p:txBody>
      </p:sp>
    </p:spTree>
    <p:extLst>
      <p:ext uri="{BB962C8B-B14F-4D97-AF65-F5344CB8AC3E}">
        <p14:creationId xmlns:p14="http://schemas.microsoft.com/office/powerpoint/2010/main" val="2844120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Group Discussion 	</a:t>
            </a:r>
          </a:p>
        </p:txBody>
      </p:sp>
      <p:sp>
        <p:nvSpPr>
          <p:cNvPr id="3" name="Content Placeholder 2"/>
          <p:cNvSpPr>
            <a:spLocks noGrp="1"/>
          </p:cNvSpPr>
          <p:nvPr>
            <p:ph idx="1"/>
          </p:nvPr>
        </p:nvSpPr>
        <p:spPr/>
        <p:txBody>
          <a:bodyPr/>
          <a:lstStyle/>
          <a:p>
            <a:pPr marL="0" indent="0" algn="ctr">
              <a:buNone/>
            </a:pPr>
            <a:r>
              <a:rPr lang="en-US" dirty="0"/>
              <a:t>Case Scenario</a:t>
            </a:r>
          </a:p>
          <a:p>
            <a:r>
              <a:rPr lang="en-US" dirty="0"/>
              <a:t>What indicators of possible human trafficking are present in the scenario?  </a:t>
            </a:r>
          </a:p>
          <a:p>
            <a:r>
              <a:rPr lang="en-US" dirty="0"/>
              <a:t>How would I respond if I were the legal custodian of Julie?</a:t>
            </a:r>
          </a:p>
          <a:p>
            <a:r>
              <a:rPr lang="en-US" dirty="0"/>
              <a:t>What resources would I contact for additional assistance?</a:t>
            </a:r>
          </a:p>
          <a:p>
            <a:endParaRPr lang="en-US" dirty="0"/>
          </a:p>
        </p:txBody>
      </p:sp>
      <p:sp>
        <p:nvSpPr>
          <p:cNvPr id="4" name="Footer Placeholder 3"/>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p:cNvSpPr>
            <a:spLocks noGrp="1"/>
          </p:cNvSpPr>
          <p:nvPr>
            <p:ph type="sldNum" sz="quarter" idx="12"/>
          </p:nvPr>
        </p:nvSpPr>
        <p:spPr/>
        <p:txBody>
          <a:bodyPr/>
          <a:lstStyle/>
          <a:p>
            <a:fld id="{B7CDA51E-0C75-42DD-A824-F1A1D0B037AC}" type="slidenum">
              <a:rPr lang="en-US" smtClean="0"/>
              <a:t>44</a:t>
            </a:fld>
            <a:endParaRPr lang="en-US" dirty="0"/>
          </a:p>
        </p:txBody>
      </p:sp>
    </p:spTree>
    <p:extLst>
      <p:ext uri="{BB962C8B-B14F-4D97-AF65-F5344CB8AC3E}">
        <p14:creationId xmlns:p14="http://schemas.microsoft.com/office/powerpoint/2010/main" val="682012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A799-7D22-F240-AAF0-5425DDF2489E}"/>
              </a:ext>
            </a:extLst>
          </p:cNvPr>
          <p:cNvSpPr>
            <a:spLocks noGrp="1"/>
          </p:cNvSpPr>
          <p:nvPr>
            <p:ph type="title"/>
          </p:nvPr>
        </p:nvSpPr>
        <p:spPr/>
        <p:txBody>
          <a:bodyPr/>
          <a:lstStyle/>
          <a:p>
            <a:r>
              <a:rPr lang="en-US" dirty="0"/>
              <a:t>Stay in Touch</a:t>
            </a:r>
          </a:p>
        </p:txBody>
      </p:sp>
      <p:sp>
        <p:nvSpPr>
          <p:cNvPr id="3" name="Content Placeholder 2">
            <a:extLst>
              <a:ext uri="{FF2B5EF4-FFF2-40B4-BE49-F238E27FC236}">
                <a16:creationId xmlns:a16="http://schemas.microsoft.com/office/drawing/2014/main" id="{3CB8AAEA-925C-0D42-ACF1-AB32F2CEBCDC}"/>
              </a:ext>
            </a:extLst>
          </p:cNvPr>
          <p:cNvSpPr>
            <a:spLocks noGrp="1"/>
          </p:cNvSpPr>
          <p:nvPr>
            <p:ph idx="1"/>
          </p:nvPr>
        </p:nvSpPr>
        <p:spPr/>
        <p:txBody>
          <a:bodyPr/>
          <a:lstStyle/>
          <a:p>
            <a:r>
              <a:rPr lang="en-US" dirty="0"/>
              <a:t>Websites:</a:t>
            </a:r>
          </a:p>
          <a:p>
            <a:pPr lvl="1"/>
            <a:r>
              <a:rPr lang="en-US" dirty="0">
                <a:hlinkClick r:id="rId2"/>
              </a:rPr>
              <a:t>http://projectnorest.web.unc.edu/</a:t>
            </a:r>
            <a:endParaRPr lang="en-US" dirty="0"/>
          </a:p>
          <a:p>
            <a:pPr lvl="1"/>
            <a:r>
              <a:rPr lang="en-US" dirty="0">
                <a:hlinkClick r:id="rId3"/>
              </a:rPr>
              <a:t>https://www.projectnorest.org/</a:t>
            </a:r>
            <a:endParaRPr lang="en-US" dirty="0"/>
          </a:p>
          <a:p>
            <a:r>
              <a:rPr lang="en-US" dirty="0"/>
              <a:t>Social Media</a:t>
            </a:r>
          </a:p>
          <a:p>
            <a:pPr lvl="1"/>
            <a:r>
              <a:rPr lang="en-US" dirty="0"/>
              <a:t>Project NO REST on Facebook</a:t>
            </a:r>
          </a:p>
          <a:p>
            <a:pPr lvl="1"/>
            <a:r>
              <a:rPr lang="en-US" dirty="0"/>
              <a:t>Also a Spanish version on Facebook</a:t>
            </a:r>
          </a:p>
          <a:p>
            <a:pPr lvl="1"/>
            <a:r>
              <a:rPr lang="en-US" dirty="0" err="1"/>
              <a:t>Project_NO_REST</a:t>
            </a:r>
            <a:r>
              <a:rPr lang="en-US" dirty="0"/>
              <a:t> on Twitter</a:t>
            </a:r>
          </a:p>
          <a:p>
            <a:pPr lvl="1"/>
            <a:r>
              <a:rPr lang="en-US" dirty="0" err="1"/>
              <a:t>project_norest</a:t>
            </a:r>
            <a:r>
              <a:rPr lang="en-US" dirty="0"/>
              <a:t> on Snapchat</a:t>
            </a:r>
          </a:p>
        </p:txBody>
      </p:sp>
      <p:sp>
        <p:nvSpPr>
          <p:cNvPr id="4" name="Footer Placeholder 3">
            <a:extLst>
              <a:ext uri="{FF2B5EF4-FFF2-40B4-BE49-F238E27FC236}">
                <a16:creationId xmlns:a16="http://schemas.microsoft.com/office/drawing/2014/main" id="{C5AFCA1C-2D3F-8C43-BA1E-191FE9B6B906}"/>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2BCADE5C-7133-7443-9A7E-D3D86D5051EC}"/>
              </a:ext>
            </a:extLst>
          </p:cNvPr>
          <p:cNvSpPr>
            <a:spLocks noGrp="1"/>
          </p:cNvSpPr>
          <p:nvPr>
            <p:ph type="sldNum" sz="quarter" idx="12"/>
          </p:nvPr>
        </p:nvSpPr>
        <p:spPr/>
        <p:txBody>
          <a:bodyPr/>
          <a:lstStyle/>
          <a:p>
            <a:fld id="{B7CDA51E-0C75-42DD-A824-F1A1D0B037AC}" type="slidenum">
              <a:rPr lang="en-US" smtClean="0"/>
              <a:t>45</a:t>
            </a:fld>
            <a:endParaRPr lang="en-US" dirty="0"/>
          </a:p>
        </p:txBody>
      </p:sp>
    </p:spTree>
    <p:extLst>
      <p:ext uri="{BB962C8B-B14F-4D97-AF65-F5344CB8AC3E}">
        <p14:creationId xmlns:p14="http://schemas.microsoft.com/office/powerpoint/2010/main" val="1998306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lstStyle/>
          <a:p>
            <a:pPr marL="0" indent="0">
              <a:buNone/>
            </a:pPr>
            <a:r>
              <a:rPr lang="en-US" dirty="0"/>
              <a:t>For more information, contact:</a:t>
            </a:r>
          </a:p>
          <a:p>
            <a:pPr marL="0" indent="0">
              <a:buNone/>
            </a:pPr>
            <a:endParaRPr lang="en-US" dirty="0"/>
          </a:p>
          <a:p>
            <a:pPr marL="0" indent="0">
              <a:buNone/>
            </a:pPr>
            <a:r>
              <a:rPr lang="en-US" dirty="0"/>
              <a:t>		D. F. Duncan</a:t>
            </a:r>
          </a:p>
          <a:p>
            <a:pPr marL="0" indent="0">
              <a:buNone/>
            </a:pPr>
            <a:r>
              <a:rPr lang="en-US" dirty="0"/>
              <a:t>		</a:t>
            </a:r>
            <a:r>
              <a:rPr lang="en-US" dirty="0" err="1"/>
              <a:t>dfduncan@email.unc.edu</a:t>
            </a:r>
            <a:endParaRPr lang="en-US" dirty="0"/>
          </a:p>
        </p:txBody>
      </p:sp>
      <p:sp>
        <p:nvSpPr>
          <p:cNvPr id="4" name="Footer Placeholder 3"/>
          <p:cNvSpPr>
            <a:spLocks noGrp="1"/>
          </p:cNvSpPr>
          <p:nvPr>
            <p:ph type="ftr" sz="quarter" idx="11"/>
          </p:nvPr>
        </p:nvSpPr>
        <p:spPr/>
        <p:txBody>
          <a:bodyPr/>
          <a:lstStyle/>
          <a:p>
            <a:r>
              <a:rPr lang="en-US" dirty="0"/>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p>
        </p:txBody>
      </p:sp>
      <p:sp>
        <p:nvSpPr>
          <p:cNvPr id="5" name="Slide Number Placeholder 4"/>
          <p:cNvSpPr>
            <a:spLocks noGrp="1"/>
          </p:cNvSpPr>
          <p:nvPr>
            <p:ph type="sldNum" sz="quarter" idx="12"/>
          </p:nvPr>
        </p:nvSpPr>
        <p:spPr/>
        <p:txBody>
          <a:bodyPr/>
          <a:lstStyle/>
          <a:p>
            <a:fld id="{EE4CFFB9-B20D-C341-88D0-A62B6E3C0830}" type="slidenum">
              <a:rPr lang="en-US" smtClean="0"/>
              <a:pPr/>
              <a:t>46</a:t>
            </a:fld>
            <a:endParaRPr lang="en-US"/>
          </a:p>
        </p:txBody>
      </p:sp>
    </p:spTree>
    <p:extLst>
      <p:ext uri="{BB962C8B-B14F-4D97-AF65-F5344CB8AC3E}">
        <p14:creationId xmlns:p14="http://schemas.microsoft.com/office/powerpoint/2010/main" val="26158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charset="0"/>
              </a:rPr>
              <a:t>Project NO REST Goals</a:t>
            </a:r>
            <a:endParaRPr lang="en-US" dirty="0"/>
          </a:p>
        </p:txBody>
      </p:sp>
      <p:sp>
        <p:nvSpPr>
          <p:cNvPr id="3" name="Content Placeholder 2"/>
          <p:cNvSpPr>
            <a:spLocks noGrp="1"/>
          </p:cNvSpPr>
          <p:nvPr>
            <p:ph idx="1"/>
          </p:nvPr>
        </p:nvSpPr>
        <p:spPr/>
        <p:txBody>
          <a:bodyPr/>
          <a:lstStyle/>
          <a:p>
            <a:r>
              <a:rPr lang="en-US" sz="4000" dirty="0">
                <a:latin typeface="Franklin Gothic Book" charset="0"/>
              </a:rPr>
              <a:t>Increase awareness of human trafficking affecting children and youth in NC, especially those involved in the child welfare system</a:t>
            </a:r>
          </a:p>
          <a:p>
            <a:r>
              <a:rPr lang="en-US" sz="4000" dirty="0">
                <a:latin typeface="Franklin Gothic Book" charset="0"/>
              </a:rPr>
              <a:t>Reduce the number of these youth who are trafficked</a:t>
            </a:r>
          </a:p>
          <a:p>
            <a:r>
              <a:rPr lang="en-US" sz="4000" dirty="0">
                <a:latin typeface="Franklin Gothic Book" charset="0"/>
              </a:rPr>
              <a:t>Improve outcomes for those who are trafficked</a:t>
            </a:r>
          </a:p>
          <a:p>
            <a:pPr marL="0" indent="0">
              <a:buNone/>
            </a:pPr>
            <a:endParaRPr lang="en-US" dirty="0">
              <a:latin typeface="Franklin Gothic Book" charset="0"/>
            </a:endParaRPr>
          </a:p>
          <a:p>
            <a:endParaRPr lang="en-US" dirty="0"/>
          </a:p>
        </p:txBody>
      </p:sp>
      <p:sp>
        <p:nvSpPr>
          <p:cNvPr id="4" name="Footer Placeholder 3"/>
          <p:cNvSpPr>
            <a:spLocks noGrp="1"/>
          </p:cNvSpPr>
          <p:nvPr>
            <p:ph type="ftr" sz="quarter" idx="11"/>
          </p:nvPr>
        </p:nvSpPr>
        <p:spPr/>
        <p:txBody>
          <a:bodyPr/>
          <a:lstStyle/>
          <a:p>
            <a:r>
              <a:rPr lang="en-US" dirty="0"/>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p>
        </p:txBody>
      </p:sp>
      <p:sp>
        <p:nvSpPr>
          <p:cNvPr id="5" name="Slide Number Placeholder 4"/>
          <p:cNvSpPr>
            <a:spLocks noGrp="1"/>
          </p:cNvSpPr>
          <p:nvPr>
            <p:ph type="sldNum" sz="quarter" idx="12"/>
          </p:nvPr>
        </p:nvSpPr>
        <p:spPr/>
        <p:txBody>
          <a:bodyPr/>
          <a:lstStyle/>
          <a:p>
            <a:fld id="{EE4CFFB9-B20D-C341-88D0-A62B6E3C0830}" type="slidenum">
              <a:rPr lang="en-US" smtClean="0"/>
              <a:pPr/>
              <a:t>5</a:t>
            </a:fld>
            <a:endParaRPr lang="en-US"/>
          </a:p>
        </p:txBody>
      </p:sp>
    </p:spTree>
    <p:extLst>
      <p:ext uri="{BB962C8B-B14F-4D97-AF65-F5344CB8AC3E}">
        <p14:creationId xmlns:p14="http://schemas.microsoft.com/office/powerpoint/2010/main" val="12558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4F3B-916F-4E4C-8228-26F27FE3771E}"/>
              </a:ext>
            </a:extLst>
          </p:cNvPr>
          <p:cNvSpPr>
            <a:spLocks noGrp="1"/>
          </p:cNvSpPr>
          <p:nvPr>
            <p:ph type="title"/>
          </p:nvPr>
        </p:nvSpPr>
        <p:spPr/>
        <p:txBody>
          <a:bodyPr/>
          <a:lstStyle/>
          <a:p>
            <a:r>
              <a:rPr lang="en-US" dirty="0">
                <a:latin typeface="Franklin Gothic Medium" charset="0"/>
              </a:rPr>
              <a:t>Project NO REST Goals</a:t>
            </a:r>
            <a:endParaRPr lang="en-US" dirty="0"/>
          </a:p>
        </p:txBody>
      </p:sp>
      <p:sp>
        <p:nvSpPr>
          <p:cNvPr id="3" name="Content Placeholder 2">
            <a:extLst>
              <a:ext uri="{FF2B5EF4-FFF2-40B4-BE49-F238E27FC236}">
                <a16:creationId xmlns:a16="http://schemas.microsoft.com/office/drawing/2014/main" id="{F0387DC6-E875-0740-A413-9332B2571A2F}"/>
              </a:ext>
            </a:extLst>
          </p:cNvPr>
          <p:cNvSpPr>
            <a:spLocks noGrp="1"/>
          </p:cNvSpPr>
          <p:nvPr>
            <p:ph idx="1"/>
          </p:nvPr>
        </p:nvSpPr>
        <p:spPr/>
        <p:txBody>
          <a:bodyPr>
            <a:normAutofit/>
          </a:bodyPr>
          <a:lstStyle/>
          <a:p>
            <a:r>
              <a:rPr lang="en-US" sz="4000" dirty="0"/>
              <a:t>Overall, strengthen and expand the anti-trafficking infrastructure in North Carolina</a:t>
            </a:r>
          </a:p>
          <a:p>
            <a:r>
              <a:rPr lang="en-US" sz="4000" dirty="0"/>
              <a:t>Increase the capacity of agencies statewide to identify human trafficking and to offer victims services</a:t>
            </a:r>
          </a:p>
        </p:txBody>
      </p:sp>
      <p:sp>
        <p:nvSpPr>
          <p:cNvPr id="4" name="Footer Placeholder 3">
            <a:extLst>
              <a:ext uri="{FF2B5EF4-FFF2-40B4-BE49-F238E27FC236}">
                <a16:creationId xmlns:a16="http://schemas.microsoft.com/office/drawing/2014/main" id="{C0854CAB-A76B-0D40-93B6-E95E10EDCD70}"/>
              </a:ext>
            </a:extLst>
          </p:cNvPr>
          <p:cNvSpPr>
            <a:spLocks noGrp="1"/>
          </p:cNvSpPr>
          <p:nvPr>
            <p:ph type="ftr" sz="quarter" idx="11"/>
          </p:nvPr>
        </p:nvSpPr>
        <p:spPr/>
        <p:txBody>
          <a:bodyPr/>
          <a:lstStyle/>
          <a:p>
            <a:r>
              <a:rPr lang="en-US" dirty="0"/>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p>
        </p:txBody>
      </p:sp>
      <p:sp>
        <p:nvSpPr>
          <p:cNvPr id="5" name="Slide Number Placeholder 4">
            <a:extLst>
              <a:ext uri="{FF2B5EF4-FFF2-40B4-BE49-F238E27FC236}">
                <a16:creationId xmlns:a16="http://schemas.microsoft.com/office/drawing/2014/main" id="{A60439D3-7DCB-0C44-8138-0211222A0912}"/>
              </a:ext>
            </a:extLst>
          </p:cNvPr>
          <p:cNvSpPr>
            <a:spLocks noGrp="1"/>
          </p:cNvSpPr>
          <p:nvPr>
            <p:ph type="sldNum" sz="quarter" idx="12"/>
          </p:nvPr>
        </p:nvSpPr>
        <p:spPr/>
        <p:txBody>
          <a:bodyPr/>
          <a:lstStyle/>
          <a:p>
            <a:fld id="{B7CDA51E-0C75-42DD-A824-F1A1D0B037AC}" type="slidenum">
              <a:rPr lang="en-US" smtClean="0"/>
              <a:t>6</a:t>
            </a:fld>
            <a:endParaRPr lang="en-US" dirty="0"/>
          </a:p>
        </p:txBody>
      </p:sp>
    </p:spTree>
    <p:extLst>
      <p:ext uri="{BB962C8B-B14F-4D97-AF65-F5344CB8AC3E}">
        <p14:creationId xmlns:p14="http://schemas.microsoft.com/office/powerpoint/2010/main" val="245485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NO REST</a:t>
            </a:r>
          </a:p>
        </p:txBody>
      </p:sp>
      <p:sp>
        <p:nvSpPr>
          <p:cNvPr id="3" name="Content Placeholder 2"/>
          <p:cNvSpPr>
            <a:spLocks noGrp="1"/>
          </p:cNvSpPr>
          <p:nvPr>
            <p:ph idx="1"/>
          </p:nvPr>
        </p:nvSpPr>
        <p:spPr/>
        <p:txBody>
          <a:bodyPr/>
          <a:lstStyle/>
          <a:p>
            <a:r>
              <a:rPr lang="en-US" dirty="0"/>
              <a:t>Project NO REST is a federally funded project to address trafficking of child welfare-involved youth in North Carolina</a:t>
            </a:r>
          </a:p>
          <a:p>
            <a:r>
              <a:rPr lang="en-US" dirty="0"/>
              <a:t>The project brought together a broad base of stakeholders from public agencies and private organizations to develop and implement a comprehensive strategic plan to address trafficking of these youth</a:t>
            </a:r>
          </a:p>
          <a:p>
            <a:r>
              <a:rPr lang="en-US" dirty="0"/>
              <a:t>That plan addresses approaches to prevention as well as ways to engage youth, screen them, and provide services so that they can heal and transition to independent living</a:t>
            </a:r>
          </a:p>
        </p:txBody>
      </p:sp>
      <p:sp>
        <p:nvSpPr>
          <p:cNvPr id="4" name="Footer Placeholder 3"/>
          <p:cNvSpPr>
            <a:spLocks noGrp="1"/>
          </p:cNvSpPr>
          <p:nvPr>
            <p:ph type="ftr" sz="quarter" idx="11"/>
          </p:nvPr>
        </p:nvSpPr>
        <p:spPr/>
        <p:txBody>
          <a:bodyPr/>
          <a:lstStyle/>
          <a:p>
            <a:r>
              <a:rPr lang="en-US" dirty="0"/>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p>
        </p:txBody>
      </p:sp>
      <p:sp>
        <p:nvSpPr>
          <p:cNvPr id="5" name="Slide Number Placeholder 4"/>
          <p:cNvSpPr>
            <a:spLocks noGrp="1"/>
          </p:cNvSpPr>
          <p:nvPr>
            <p:ph type="sldNum" sz="quarter" idx="12"/>
          </p:nvPr>
        </p:nvSpPr>
        <p:spPr/>
        <p:txBody>
          <a:bodyPr/>
          <a:lstStyle/>
          <a:p>
            <a:fld id="{EE4CFFB9-B20D-C341-88D0-A62B6E3C0830}" type="slidenum">
              <a:rPr lang="en-US" smtClean="0"/>
              <a:pPr/>
              <a:t>7</a:t>
            </a:fld>
            <a:endParaRPr lang="en-US"/>
          </a:p>
        </p:txBody>
      </p:sp>
    </p:spTree>
    <p:extLst>
      <p:ext uri="{BB962C8B-B14F-4D97-AF65-F5344CB8AC3E}">
        <p14:creationId xmlns:p14="http://schemas.microsoft.com/office/powerpoint/2010/main" val="211850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3EBE-4D7D-3D46-AADF-5FC4527E2C46}"/>
              </a:ext>
            </a:extLst>
          </p:cNvPr>
          <p:cNvSpPr>
            <a:spLocks noGrp="1"/>
          </p:cNvSpPr>
          <p:nvPr>
            <p:ph type="title"/>
          </p:nvPr>
        </p:nvSpPr>
        <p:spPr/>
        <p:txBody>
          <a:bodyPr/>
          <a:lstStyle/>
          <a:p>
            <a:r>
              <a:rPr lang="en-US" dirty="0"/>
              <a:t>Project NO REST</a:t>
            </a:r>
          </a:p>
        </p:txBody>
      </p:sp>
      <p:sp>
        <p:nvSpPr>
          <p:cNvPr id="3" name="Content Placeholder 2">
            <a:extLst>
              <a:ext uri="{FF2B5EF4-FFF2-40B4-BE49-F238E27FC236}">
                <a16:creationId xmlns:a16="http://schemas.microsoft.com/office/drawing/2014/main" id="{2DCC5B65-E286-CC47-9AEC-5327F0F00E31}"/>
              </a:ext>
            </a:extLst>
          </p:cNvPr>
          <p:cNvSpPr>
            <a:spLocks noGrp="1"/>
          </p:cNvSpPr>
          <p:nvPr>
            <p:ph idx="1"/>
          </p:nvPr>
        </p:nvSpPr>
        <p:spPr/>
        <p:txBody>
          <a:bodyPr/>
          <a:lstStyle/>
          <a:p>
            <a:endParaRPr lang="en-US" dirty="0"/>
          </a:p>
          <a:p>
            <a:r>
              <a:rPr lang="en-US" dirty="0"/>
              <a:t>You can find that plan at:</a:t>
            </a:r>
          </a:p>
          <a:p>
            <a:pPr marL="0" indent="0">
              <a:buNone/>
            </a:pPr>
            <a:r>
              <a:rPr lang="en-US" dirty="0"/>
              <a:t>	http://</a:t>
            </a:r>
            <a:r>
              <a:rPr lang="en-US" dirty="0" err="1"/>
              <a:t>projectnorest.web.unc.edu</a:t>
            </a:r>
            <a:r>
              <a:rPr lang="en-US" dirty="0"/>
              <a:t>/</a:t>
            </a:r>
          </a:p>
        </p:txBody>
      </p:sp>
      <p:sp>
        <p:nvSpPr>
          <p:cNvPr id="4" name="Footer Placeholder 3">
            <a:extLst>
              <a:ext uri="{FF2B5EF4-FFF2-40B4-BE49-F238E27FC236}">
                <a16:creationId xmlns:a16="http://schemas.microsoft.com/office/drawing/2014/main" id="{D79E2A2A-80B0-B044-8BDD-F3128436A3CF}"/>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DBDA2516-BCCD-1647-808A-159647FE5FF6}"/>
              </a:ext>
            </a:extLst>
          </p:cNvPr>
          <p:cNvSpPr>
            <a:spLocks noGrp="1"/>
          </p:cNvSpPr>
          <p:nvPr>
            <p:ph type="sldNum" sz="quarter" idx="12"/>
          </p:nvPr>
        </p:nvSpPr>
        <p:spPr/>
        <p:txBody>
          <a:bodyPr/>
          <a:lstStyle/>
          <a:p>
            <a:fld id="{B7CDA51E-0C75-42DD-A824-F1A1D0B037AC}" type="slidenum">
              <a:rPr lang="en-US" smtClean="0"/>
              <a:t>8</a:t>
            </a:fld>
            <a:endParaRPr lang="en-US" dirty="0"/>
          </a:p>
        </p:txBody>
      </p:sp>
    </p:spTree>
    <p:extLst>
      <p:ext uri="{BB962C8B-B14F-4D97-AF65-F5344CB8AC3E}">
        <p14:creationId xmlns:p14="http://schemas.microsoft.com/office/powerpoint/2010/main" val="85794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764-0A05-E045-9E23-46D5AC590776}"/>
              </a:ext>
            </a:extLst>
          </p:cNvPr>
          <p:cNvSpPr>
            <a:spLocks noGrp="1"/>
          </p:cNvSpPr>
          <p:nvPr>
            <p:ph type="title"/>
          </p:nvPr>
        </p:nvSpPr>
        <p:spPr/>
        <p:txBody>
          <a:bodyPr/>
          <a:lstStyle/>
          <a:p>
            <a:r>
              <a:rPr lang="en-US" dirty="0"/>
              <a:t>Project NO REST</a:t>
            </a:r>
          </a:p>
        </p:txBody>
      </p:sp>
      <p:sp>
        <p:nvSpPr>
          <p:cNvPr id="3" name="Content Placeholder 2">
            <a:extLst>
              <a:ext uri="{FF2B5EF4-FFF2-40B4-BE49-F238E27FC236}">
                <a16:creationId xmlns:a16="http://schemas.microsoft.com/office/drawing/2014/main" id="{8C6BCB9E-4D3A-0140-A3E0-F98EED803A19}"/>
              </a:ext>
            </a:extLst>
          </p:cNvPr>
          <p:cNvSpPr>
            <a:spLocks noGrp="1"/>
          </p:cNvSpPr>
          <p:nvPr>
            <p:ph idx="1"/>
          </p:nvPr>
        </p:nvSpPr>
        <p:spPr/>
        <p:txBody>
          <a:bodyPr/>
          <a:lstStyle/>
          <a:p>
            <a:r>
              <a:rPr lang="en-US" dirty="0"/>
              <a:t>We also recruited five pilot sites, representing 17 counties and the Eastern Band of the Cherokee Indians, to implement that plan</a:t>
            </a:r>
          </a:p>
        </p:txBody>
      </p:sp>
      <p:sp>
        <p:nvSpPr>
          <p:cNvPr id="4" name="Footer Placeholder 3">
            <a:extLst>
              <a:ext uri="{FF2B5EF4-FFF2-40B4-BE49-F238E27FC236}">
                <a16:creationId xmlns:a16="http://schemas.microsoft.com/office/drawing/2014/main" id="{40C9720C-86C4-1D49-AFE7-DBCC2F6E7C00}"/>
              </a:ext>
            </a:extLst>
          </p:cNvPr>
          <p:cNvSpPr>
            <a:spLocks noGrp="1"/>
          </p:cNvSpPr>
          <p:nvPr>
            <p:ph type="ftr" sz="quarter" idx="11"/>
          </p:nvPr>
        </p:nvSpPr>
        <p:spPr/>
        <p:txBody>
          <a:bodyPr/>
          <a:lstStyle/>
          <a:p>
            <a:r>
              <a:rPr lang="en-US"/>
              <a:t>This project was supported by Grant No 2015-VA-GX-0019 awarded by the Office for Victims of Crime, US Department of Justice, the US Department of Health and Human Services, Administration for Children and Families, Children’s Bureau, Grant No 90CA1822-01, and the Governor’s Crime Commission.</a:t>
            </a:r>
            <a:endParaRPr lang="en-US" dirty="0"/>
          </a:p>
        </p:txBody>
      </p:sp>
      <p:sp>
        <p:nvSpPr>
          <p:cNvPr id="5" name="Slide Number Placeholder 4">
            <a:extLst>
              <a:ext uri="{FF2B5EF4-FFF2-40B4-BE49-F238E27FC236}">
                <a16:creationId xmlns:a16="http://schemas.microsoft.com/office/drawing/2014/main" id="{41732ED9-2655-FF42-8AF1-24DB6A9974EB}"/>
              </a:ext>
            </a:extLst>
          </p:cNvPr>
          <p:cNvSpPr>
            <a:spLocks noGrp="1"/>
          </p:cNvSpPr>
          <p:nvPr>
            <p:ph type="sldNum" sz="quarter" idx="12"/>
          </p:nvPr>
        </p:nvSpPr>
        <p:spPr/>
        <p:txBody>
          <a:bodyPr/>
          <a:lstStyle/>
          <a:p>
            <a:fld id="{B7CDA51E-0C75-42DD-A824-F1A1D0B037AC}" type="slidenum">
              <a:rPr lang="en-US" smtClean="0"/>
              <a:t>9</a:t>
            </a:fld>
            <a:endParaRPr lang="en-US" dirty="0"/>
          </a:p>
        </p:txBody>
      </p:sp>
    </p:spTree>
    <p:extLst>
      <p:ext uri="{BB962C8B-B14F-4D97-AF65-F5344CB8AC3E}">
        <p14:creationId xmlns:p14="http://schemas.microsoft.com/office/powerpoint/2010/main" val="3590355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 REST 2017_template2" id="{F063760C-E19E-8746-8F5F-248A027BEEF9}" vid="{ADA0C85E-258F-3646-902A-3C96C6BBD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1477</TotalTime>
  <Words>4707</Words>
  <Application>Microsoft Macintosh PowerPoint</Application>
  <PresentationFormat>Widescreen</PresentationFormat>
  <Paragraphs>411</Paragraphs>
  <Slides>46</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ＭＳ Ｐゴシック</vt:lpstr>
      <vt:lpstr>Arial</vt:lpstr>
      <vt:lpstr>Calibri</vt:lpstr>
      <vt:lpstr>Franklin Gothic Book</vt:lpstr>
      <vt:lpstr>Franklin Gothic Medium</vt:lpstr>
      <vt:lpstr>Office Theme</vt:lpstr>
      <vt:lpstr>Human Trafficking and Child Welfare in NC  D. F. Duncan Research Professor UNC-CH School Of Social Work</vt:lpstr>
      <vt:lpstr>Agenda</vt:lpstr>
      <vt:lpstr>Language &amp; Sensitivity</vt:lpstr>
      <vt:lpstr>Project NO REST</vt:lpstr>
      <vt:lpstr>Project NO REST Goals</vt:lpstr>
      <vt:lpstr>Project NO REST Goals</vt:lpstr>
      <vt:lpstr>Project NO REST</vt:lpstr>
      <vt:lpstr>Project NO REST</vt:lpstr>
      <vt:lpstr>Project NO REST</vt:lpstr>
      <vt:lpstr>Project NO REST Pilot Sites</vt:lpstr>
      <vt:lpstr> Human Trafficking in North Carolina</vt:lpstr>
      <vt:lpstr>Human Trafficking in North Carolina </vt:lpstr>
      <vt:lpstr>Human Trafficking in North Carolina</vt:lpstr>
      <vt:lpstr>Human Trafficking in North Carolina</vt:lpstr>
      <vt:lpstr>Human Trafficking in North Carolina</vt:lpstr>
      <vt:lpstr>Human Trafficking in North Carolina</vt:lpstr>
      <vt:lpstr>Human Trafficking in North Carolina</vt:lpstr>
      <vt:lpstr>Human Trafficking in the US: Major Types</vt:lpstr>
      <vt:lpstr>Human Trafficking in North Carolina</vt:lpstr>
      <vt:lpstr>Human Trafficking in North Carolina</vt:lpstr>
      <vt:lpstr>What Are Risk Factors For Children Who Are Sex Trafficked?</vt:lpstr>
      <vt:lpstr>What Are Risk Factors For Children Who Are Sex Trafficked?</vt:lpstr>
      <vt:lpstr>What Are Risk Factors For Children Who Are Sex Trafficked?</vt:lpstr>
      <vt:lpstr>What Are Risk Factors For Children Who Are Sex Trafficked?</vt:lpstr>
      <vt:lpstr>What Are Risk Factors for Foreign Nationals Who Are Trafficked?</vt:lpstr>
      <vt:lpstr>What Do We Know About Exploiters Who Traffic?</vt:lpstr>
      <vt:lpstr>What Do We Know About Exploiters Who Traffic?</vt:lpstr>
      <vt:lpstr>What Do We Know About Exploiters</vt:lpstr>
      <vt:lpstr> Human Trafficking  and Child Welfare</vt:lpstr>
      <vt:lpstr>Human Trafficking and Child Welfare</vt:lpstr>
      <vt:lpstr>Human Trafficking and Child Welfare</vt:lpstr>
      <vt:lpstr>Human Trafficking and Child Welfare</vt:lpstr>
      <vt:lpstr>Human Trafficking and Child Welfare</vt:lpstr>
      <vt:lpstr>Human Trafficking and Child Welfare</vt:lpstr>
      <vt:lpstr>Human Trafficking and Child Welfare</vt:lpstr>
      <vt:lpstr>Human Trafficking and Child Welfare</vt:lpstr>
      <vt:lpstr>Human Trafficking and Child Welfare</vt:lpstr>
      <vt:lpstr>Human Trafficking and Child Welfare</vt:lpstr>
      <vt:lpstr> Identifying Potential Human  Trafficking Survivors</vt:lpstr>
      <vt:lpstr>Identifying Potential Human Trafficking Survivors</vt:lpstr>
      <vt:lpstr>Identifying Potential Human Trafficking Survivors</vt:lpstr>
      <vt:lpstr>Identifying Potential Human Trafficking Survivors</vt:lpstr>
      <vt:lpstr>Identifying Potential Human Trafficking Survivors</vt:lpstr>
      <vt:lpstr>Group Discussion  </vt:lpstr>
      <vt:lpstr>Stay in Touch</vt:lpstr>
      <vt:lpstr>Question?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Workgroups to Strengthen and Expand the Anti-Trafficking Infrastructure in North Carolina  by D. F. Duncan UNC-CH School Of Social Work</dc:title>
  <dc:creator>Dean Duncan</dc:creator>
  <cp:lastModifiedBy>Dean Duncan</cp:lastModifiedBy>
  <cp:revision>98</cp:revision>
  <dcterms:created xsi:type="dcterms:W3CDTF">2018-04-12T00:14:24Z</dcterms:created>
  <dcterms:modified xsi:type="dcterms:W3CDTF">2018-08-23T00:54:09Z</dcterms:modified>
</cp:coreProperties>
</file>